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36" r:id="rId4"/>
    <p:sldId id="331" r:id="rId5"/>
    <p:sldId id="287" r:id="rId6"/>
    <p:sldId id="327" r:id="rId7"/>
    <p:sldId id="313" r:id="rId8"/>
    <p:sldId id="326" r:id="rId9"/>
    <p:sldId id="332" r:id="rId10"/>
    <p:sldId id="314" r:id="rId11"/>
    <p:sldId id="328" r:id="rId12"/>
    <p:sldId id="335" r:id="rId13"/>
    <p:sldId id="334" r:id="rId14"/>
    <p:sldId id="290" r:id="rId15"/>
    <p:sldId id="291" r:id="rId16"/>
    <p:sldId id="311" r:id="rId17"/>
    <p:sldId id="312" r:id="rId18"/>
    <p:sldId id="329" r:id="rId19"/>
    <p:sldId id="337" r:id="rId20"/>
    <p:sldId id="296" r:id="rId21"/>
    <p:sldId id="274" r:id="rId22"/>
  </p:sldIdLst>
  <p:sldSz cx="12192000" cy="6858000"/>
  <p:notesSz cx="7010400" cy="92964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Khmer MEF2" charset="0"/>
      <p:regular r:id="rId29"/>
    </p:embeddedFont>
    <p:embeddedFont>
      <p:font typeface="FK2" pitchFamily="2" charset="0"/>
      <p:regular r:id="rId30"/>
    </p:embeddedFont>
    <p:embeddedFont>
      <p:font typeface="Khmer MEF1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D9F1"/>
    <a:srgbClr val="F2DCDB"/>
    <a:srgbClr val="E6E0EC"/>
    <a:srgbClr val="FDEADA"/>
    <a:srgbClr val="8EB4E3"/>
    <a:srgbClr val="E6B9B8"/>
    <a:srgbClr val="CCC1DA"/>
    <a:srgbClr val="FCD5B5"/>
    <a:srgbClr val="EBF1DE"/>
    <a:srgbClr val="4F62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956" autoAdjust="0"/>
    <p:restoredTop sz="94660"/>
  </p:normalViewPr>
  <p:slideViewPr>
    <p:cSldViewPr>
      <p:cViewPr>
        <p:scale>
          <a:sx n="90" d="100"/>
          <a:sy n="90" d="100"/>
        </p:scale>
        <p:origin x="-1008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28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24" y="3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042FC-078B-413A-8789-047517C3F403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522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24" y="8829522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DE82-49D1-48B3-8B5D-B57A0705F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556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7840" cy="46482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E9BE66F-65E9-482A-B7F2-27557F500F2B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3037840" cy="46482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86F5621-79FB-4C1C-ACA8-6437E83B1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865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192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92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F5621-79FB-4C1C-ACA8-6437E83B14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314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Saravuth_SCMeeting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33500"/>
            <a:ext cx="12192000" cy="5524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40041" y="90716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854441" y="563880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sz="2000" dirty="0">
              <a:solidFill>
                <a:schemeClr val="bg1"/>
              </a:solidFill>
              <a:latin typeface="Khmer MEF1" pitchFamily="2" charset="0"/>
              <a:cs typeface="Khmer MEF1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6800" y="4343400"/>
            <a:ext cx="751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8" y="22733"/>
            <a:ext cx="1113971" cy="11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44947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Saravuth_SCMeeting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9" y="22734"/>
            <a:ext cx="766482" cy="76648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29031" y="9071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838200"/>
            <a:ext cx="12184828" cy="2563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82012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Saravuth_SCMeeting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Khmer MEF2" pitchFamily="2" charset="0"/>
                <a:cs typeface="Khmer MEF2" pitchFamily="2" charset="0"/>
              </a:rPr>
              <a:t>Click to edit Master title style</a:t>
            </a:r>
            <a:endParaRPr lang="en-US" dirty="0">
              <a:solidFill>
                <a:schemeClr val="bg1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Khmer MEF1" pitchFamily="2" charset="0"/>
                <a:cs typeface="Khmer MEF1" pitchFamily="2" charset="0"/>
              </a:rPr>
              <a:t>Click to edit Master subtitle style</a:t>
            </a:r>
            <a:endParaRPr lang="ca-ES" dirty="0" smtClean="0">
              <a:solidFill>
                <a:schemeClr val="bg1"/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441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Saravuth_SCMeeting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7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Saravuth_SCMeeting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91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MAR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Saravuth_SCMeeting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89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27 MAR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Saravuth_SCMeeting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AAE7-6AE3-4BD9-9001-2C5AF0138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9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2715" y="1981200"/>
            <a:ext cx="10462374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ទស្សនាទានស្ដីពី​ទិសដៅយុទ្ធសាស្ត្រ</a:t>
            </a:r>
          </a:p>
          <a:p>
            <a:pPr algn="ctr">
              <a:lnSpc>
                <a:spcPct val="150000"/>
              </a:lnSpc>
            </a:pP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​នៃ​ការកែ</a:t>
            </a: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ទម្រង់</a:t>
            </a:r>
            <a:r>
              <a:rPr lang="km-KH" sz="3600" dirty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ប្រព័ន្ធ</a:t>
            </a: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ថវិកា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កម្ពុជា ២០១៣</a:t>
            </a:r>
            <a:r>
              <a:rPr lang="en-U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-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២០២០</a:t>
            </a:r>
            <a:endParaRPr lang="en-US" sz="3600" dirty="0">
              <a:solidFill>
                <a:schemeClr val="bg1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algn="ctr">
              <a:lnSpc>
                <a:spcPct val="150000"/>
              </a:lnSpc>
            </a:pPr>
            <a:endParaRPr lang="en-US" sz="6000" dirty="0">
              <a:solidFill>
                <a:schemeClr val="bg1"/>
              </a:solidFill>
              <a:latin typeface="FK2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2733"/>
            <a:ext cx="11790564" cy="131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ca-ES" sz="2400" b="0" dirty="0" smtClean="0">
              <a:solidFill>
                <a:srgbClr val="00B05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594387"/>
            <a:ext cx="10972800" cy="20159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km-KH" sz="2000" dirty="0" smtClean="0">
                <a:ln w="11430"/>
                <a:solidFill>
                  <a:srgbClr val="F8F8F8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រៀបចំ​ដោយ</a:t>
            </a:r>
          </a:p>
          <a:p>
            <a:pPr algn="ctr">
              <a:lnSpc>
                <a:spcPts val="5000"/>
              </a:lnSpc>
            </a:pPr>
            <a:r>
              <a:rPr lang="km-KH" sz="2000" dirty="0" smtClean="0">
                <a:ln w="11430"/>
                <a:solidFill>
                  <a:srgbClr val="F8F8F8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​អគ្គលេខាធិការដ្ឋានគណៈកម្មាធ</a:t>
            </a:r>
            <a:r>
              <a:rPr lang="km-KH" sz="2000" dirty="0">
                <a:ln w="11430"/>
                <a:solidFill>
                  <a:srgbClr val="F8F8F8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ិ</a:t>
            </a:r>
            <a:r>
              <a:rPr lang="km-KH" sz="2000" dirty="0" smtClean="0">
                <a:ln w="11430"/>
                <a:solidFill>
                  <a:srgbClr val="F8F8F8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ការដឹកនាំការងារកែទម្រង់ការគ្រប់គ្រងហិរញ្ញវត្ថុសាធារណៈ</a:t>
            </a:r>
          </a:p>
          <a:p>
            <a:pPr algn="ctr">
              <a:lnSpc>
                <a:spcPts val="5000"/>
              </a:lnSpc>
            </a:pPr>
            <a:r>
              <a:rPr lang="km-KH" sz="2000" dirty="0" smtClean="0">
                <a:ln w="11430"/>
                <a:solidFill>
                  <a:srgbClr val="F8F8F8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ឆ្នាំ</a:t>
            </a:r>
            <a:r>
              <a:rPr lang="en-US" sz="2000" smtClean="0">
                <a:ln w="11430"/>
                <a:solidFill>
                  <a:srgbClr val="F8F8F8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2000" smtClean="0">
                <a:ln w="11430"/>
                <a:solidFill>
                  <a:srgbClr val="F8F8F8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​</a:t>
            </a:r>
            <a:r>
              <a:rPr lang="km-KH" sz="2000" dirty="0" smtClean="0">
                <a:ln w="11430"/>
                <a:solidFill>
                  <a:srgbClr val="F8F8F8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២០១៦</a:t>
            </a:r>
            <a:endParaRPr lang="en-US" sz="2000" dirty="0">
              <a:ln w="11430"/>
              <a:solidFill>
                <a:srgbClr val="F8F8F8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latin typeface="Khmer MEF1" panose="02000506000000020004" pitchFamily="2" charset="0"/>
                <a:cs typeface="Khmer MEF1" panose="02000506000000020004" pitchFamily="2" charset="0"/>
              </a:rPr>
              <a:pPr/>
              <a:t>10</a:t>
            </a:fld>
            <a:endParaRPr lang="en-US" dirty="0"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" y="83333"/>
            <a:ext cx="11201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ទំនាក់ទំនងរវាងរចនាសម្ព័ន្ធគ្រប់គ្រងស្ថាប័ន និងរចនាសម្ព័ន្ធគោលនយោបាយ</a:t>
            </a:r>
            <a:endParaRPr lang="en-US" sz="24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1" y="981277"/>
            <a:ext cx="11620501" cy="40011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 anchor="ctr">
            <a:spAutoFit/>
          </a:bodyPr>
          <a:lstStyle/>
          <a:p>
            <a:r>
              <a:rPr lang="km-KH" sz="2000" dirty="0" smtClean="0">
                <a:solidFill>
                  <a:schemeClr val="accent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ការផ្សារភ្ជាប់រវាងថវិកាប្រចាំឆ្នាំ ទៅនឹងគោលនយោបាយថ្នាក់ជាតិនឹងត្រូវបានធានា</a:t>
            </a:r>
            <a:r>
              <a:rPr lang="ca-ES" sz="2000" dirty="0" smtClean="0">
                <a:solidFill>
                  <a:schemeClr val="accent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endParaRPr lang="en-US" sz="2000" dirty="0">
              <a:solidFill>
                <a:schemeClr val="accent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40" name="TextBox 4"/>
          <p:cNvSpPr txBox="1"/>
          <p:nvPr/>
        </p:nvSpPr>
        <p:spPr>
          <a:xfrm>
            <a:off x="1533994" y="1675643"/>
            <a:ext cx="9144000" cy="871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km-KH" sz="2000" dirty="0" smtClean="0">
                <a:solidFill>
                  <a:srgbClr val="FF0000"/>
                </a:solidFill>
                <a:latin typeface="Khmer MEF2" panose="02000506000000020004" pitchFamily="2" charset="0"/>
                <a:ea typeface="Times New Roman"/>
                <a:cs typeface="Khmer MEF2" panose="02000506000000020004" pitchFamily="2" charset="0"/>
              </a:rPr>
              <a:t>គោលនយោបាយជាតិ</a:t>
            </a:r>
            <a:r>
              <a:rPr lang="km-KH" sz="2000" dirty="0" smtClean="0">
                <a:solidFill>
                  <a:srgbClr val="C00000"/>
                </a:solidFill>
                <a:latin typeface="Khmer MEF2" panose="02000506000000020004" pitchFamily="2" charset="0"/>
                <a:ea typeface="Times New Roman"/>
                <a:cs typeface="Khmer MEF2" panose="02000506000000020004" pitchFamily="2" charset="0"/>
              </a:rPr>
              <a:t/>
            </a:r>
            <a:br>
              <a:rPr lang="km-KH" sz="2000" dirty="0" smtClean="0">
                <a:solidFill>
                  <a:srgbClr val="C00000"/>
                </a:solidFill>
                <a:latin typeface="Khmer MEF2" panose="02000506000000020004" pitchFamily="2" charset="0"/>
                <a:ea typeface="Times New Roman"/>
                <a:cs typeface="Khmer MEF2" panose="02000506000000020004" pitchFamily="2" charset="0"/>
              </a:rPr>
            </a:br>
            <a:r>
              <a:rPr lang="km-KH" sz="2000" dirty="0" smtClean="0">
                <a:solidFill>
                  <a:schemeClr val="accent6">
                    <a:lumMod val="50000"/>
                  </a:schemeClr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(យុទ្ធសាស្ត្រចតុកោណ/ផែនការយុទ្ធសាស្ត្រអភិវឌ្ឍ</a:t>
            </a:r>
            <a:r>
              <a:rPr lang="ca-ES" sz="2000" dirty="0" smtClean="0">
                <a:solidFill>
                  <a:schemeClr val="accent6">
                    <a:lumMod val="50000"/>
                  </a:schemeClr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ន៍</a:t>
            </a:r>
            <a:r>
              <a:rPr lang="km-KH" sz="2000" dirty="0" smtClean="0">
                <a:solidFill>
                  <a:schemeClr val="accent6">
                    <a:lumMod val="50000"/>
                  </a:schemeClr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ជាតិ)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Khmer MEF1" panose="02000506000000020004" pitchFamily="2" charset="0"/>
              <a:ea typeface="Times New Roman"/>
              <a:cs typeface="Khmer MEF1" panose="02000506000000020004" pitchFamily="2" charset="0"/>
            </a:endParaRPr>
          </a:p>
        </p:txBody>
      </p:sp>
      <p:sp>
        <p:nvSpPr>
          <p:cNvPr id="41" name="TextBox 5"/>
          <p:cNvSpPr txBox="1"/>
          <p:nvPr/>
        </p:nvSpPr>
        <p:spPr>
          <a:xfrm>
            <a:off x="419100" y="2956865"/>
            <a:ext cx="5029200" cy="871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m-KH" sz="2000" dirty="0" smtClean="0">
                <a:solidFill>
                  <a:srgbClr val="000000"/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គោលនយោបាយម៉ាក្រូសេដ្ឋកិច្ច/</a:t>
            </a:r>
          </a:p>
          <a:p>
            <a:pPr algn="ctr">
              <a:lnSpc>
                <a:spcPct val="150000"/>
              </a:lnSpc>
            </a:pPr>
            <a:r>
              <a:rPr lang="km-KH" sz="2000" dirty="0" smtClean="0">
                <a:solidFill>
                  <a:srgbClr val="000000"/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គោលនយោបាយហិរញ្ញវត្ថុសាធារណៈ</a:t>
            </a:r>
            <a:endParaRPr lang="en-US" sz="2000" b="1" dirty="0">
              <a:latin typeface="Khmer MEF1" panose="02000506000000020004" pitchFamily="2" charset="0"/>
              <a:ea typeface="Times New Roman"/>
              <a:cs typeface="Khmer MEF1" panose="02000506000000020004" pitchFamily="2" charset="0"/>
            </a:endParaRPr>
          </a:p>
        </p:txBody>
      </p:sp>
      <p:sp>
        <p:nvSpPr>
          <p:cNvPr id="42" name="TextBox 6"/>
          <p:cNvSpPr txBox="1"/>
          <p:nvPr/>
        </p:nvSpPr>
        <p:spPr>
          <a:xfrm>
            <a:off x="6687487" y="2964483"/>
            <a:ext cx="5029200" cy="8717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km-KH" sz="2000" dirty="0" smtClean="0">
                <a:solidFill>
                  <a:srgbClr val="000000"/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គោលនយោបាយតាមវិស័យ</a:t>
            </a:r>
            <a:endParaRPr lang="en-US" sz="2000" dirty="0">
              <a:latin typeface="Khmer MEF1" panose="02000506000000020004" pitchFamily="2" charset="0"/>
              <a:ea typeface="Times New Roman"/>
              <a:cs typeface="Khmer MEF1" panose="02000506000000020004" pitchFamily="2" charset="0"/>
            </a:endParaRPr>
          </a:p>
        </p:txBody>
      </p:sp>
      <p:sp>
        <p:nvSpPr>
          <p:cNvPr id="43" name="TextBox 7"/>
          <p:cNvSpPr txBox="1"/>
          <p:nvPr/>
        </p:nvSpPr>
        <p:spPr>
          <a:xfrm>
            <a:off x="419100" y="4233120"/>
            <a:ext cx="5029200" cy="8717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km-KH" sz="2000" dirty="0" smtClean="0">
                <a:solidFill>
                  <a:srgbClr val="000000"/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ក្របខ័ណ្ឌចំណូល និងចំណាយ រយៈពេ</a:t>
            </a:r>
            <a:r>
              <a:rPr lang="ca-ES" sz="2000" dirty="0" smtClean="0">
                <a:solidFill>
                  <a:srgbClr val="000000"/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ល</a:t>
            </a:r>
            <a:r>
              <a:rPr lang="km-KH" sz="2000" dirty="0" smtClean="0">
                <a:solidFill>
                  <a:srgbClr val="000000"/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មធ្យម</a:t>
            </a:r>
            <a:endParaRPr lang="en-US" sz="2000" dirty="0">
              <a:latin typeface="Khmer MEF1" panose="02000506000000020004" pitchFamily="2" charset="0"/>
              <a:ea typeface="Times New Roman"/>
              <a:cs typeface="Khmer MEF1" panose="02000506000000020004" pitchFamily="2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6687487" y="4263553"/>
            <a:ext cx="5029200" cy="8717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km-KH" sz="2000" dirty="0" smtClean="0">
                <a:solidFill>
                  <a:srgbClr val="000000"/>
                </a:solidFill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ផែនការយុទ្ធសាស្ត្រថវិកា</a:t>
            </a:r>
            <a:endParaRPr lang="en-US" sz="2000" b="1" dirty="0">
              <a:latin typeface="Khmer MEF1" panose="02000506000000020004" pitchFamily="2" charset="0"/>
              <a:ea typeface="Times New Roman"/>
              <a:cs typeface="Khmer MEF1" panose="02000506000000020004" pitchFamily="2" charset="0"/>
            </a:endParaRPr>
          </a:p>
        </p:txBody>
      </p:sp>
      <p:sp>
        <p:nvSpPr>
          <p:cNvPr id="45" name="TextBox 9"/>
          <p:cNvSpPr txBox="1"/>
          <p:nvPr/>
        </p:nvSpPr>
        <p:spPr>
          <a:xfrm>
            <a:off x="1657351" y="5582598"/>
            <a:ext cx="9144000" cy="871790"/>
          </a:xfrm>
          <a:prstGeom prst="rect">
            <a:avLst/>
          </a:prstGeom>
          <a:solidFill>
            <a:schemeClr val="accent5">
              <a:lumMod val="40000"/>
              <a:lumOff val="60000"/>
              <a:alpha val="98000"/>
            </a:schemeClr>
          </a:solidFill>
          <a:ln>
            <a:noFill/>
            <a:prstDash val="solid"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km-KH" sz="2000" dirty="0" smtClean="0">
                <a:solidFill>
                  <a:srgbClr val="FF0000"/>
                </a:solidFill>
                <a:latin typeface="Khmer MEF2" panose="02000506000000020004" pitchFamily="2" charset="0"/>
                <a:ea typeface="Times New Roman"/>
                <a:cs typeface="Khmer MEF2" panose="02000506000000020004" pitchFamily="2" charset="0"/>
              </a:rPr>
              <a:t>ច្បាប់ស្តីពីហិរញ្ញវត្ថុសម្រ</a:t>
            </a:r>
            <a:r>
              <a:rPr lang="ca-ES" sz="2000" dirty="0" smtClean="0">
                <a:solidFill>
                  <a:srgbClr val="FF0000"/>
                </a:solidFill>
                <a:latin typeface="Khmer MEF2" panose="02000506000000020004" pitchFamily="2" charset="0"/>
                <a:ea typeface="Times New Roman"/>
                <a:cs typeface="Khmer MEF2" panose="02000506000000020004" pitchFamily="2" charset="0"/>
              </a:rPr>
              <a:t>ាប់</a:t>
            </a:r>
            <a:r>
              <a:rPr lang="km-KH" sz="2000" dirty="0" smtClean="0">
                <a:solidFill>
                  <a:srgbClr val="FF0000"/>
                </a:solidFill>
                <a:latin typeface="Khmer MEF2" panose="02000506000000020004" pitchFamily="2" charset="0"/>
                <a:ea typeface="Times New Roman"/>
                <a:cs typeface="Khmer MEF2" panose="02000506000000020004" pitchFamily="2" charset="0"/>
              </a:rPr>
              <a:t>ការគ្រប់គ្រងប្រចាំឆ្នាំ</a:t>
            </a:r>
            <a:endParaRPr lang="en-US" sz="2000" dirty="0">
              <a:solidFill>
                <a:srgbClr val="FF0000"/>
              </a:solidFill>
              <a:latin typeface="Khmer MEF2" panose="02000506000000020004" pitchFamily="2" charset="0"/>
              <a:ea typeface="Times New Roman"/>
              <a:cs typeface="Khmer MEF2" panose="02000506000000020004" pitchFamily="2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2857058" y="2593745"/>
            <a:ext cx="355043" cy="331242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 </a:t>
            </a:r>
            <a:endParaRPr lang="en-US" sz="20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52" name="Left-Right Arrow 51"/>
          <p:cNvSpPr/>
          <p:nvPr/>
        </p:nvSpPr>
        <p:spPr>
          <a:xfrm>
            <a:off x="5501683" y="3364895"/>
            <a:ext cx="1097280" cy="151950"/>
          </a:xfrm>
          <a:prstGeom prst="left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 </a:t>
            </a:r>
            <a:endParaRPr lang="en-US" sz="200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53" name="Left-Right Arrow 52"/>
          <p:cNvSpPr/>
          <p:nvPr/>
        </p:nvSpPr>
        <p:spPr>
          <a:xfrm>
            <a:off x="5550870" y="4659679"/>
            <a:ext cx="1097280" cy="155448"/>
          </a:xfrm>
          <a:prstGeom prst="left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 </a:t>
            </a:r>
            <a:endParaRPr lang="en-US" sz="200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9143558" y="2591688"/>
            <a:ext cx="355043" cy="331242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 </a:t>
            </a:r>
            <a:endParaRPr lang="en-US" sz="20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9143558" y="3881511"/>
            <a:ext cx="355043" cy="331242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 </a:t>
            </a:r>
            <a:endParaRPr lang="en-US" sz="20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857057" y="3867468"/>
            <a:ext cx="355043" cy="331242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 </a:t>
            </a:r>
            <a:endParaRPr lang="en-US" sz="20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857057" y="5178133"/>
            <a:ext cx="355043" cy="331242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 </a:t>
            </a:r>
            <a:endParaRPr lang="en-US" sz="20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9143558" y="5186143"/>
            <a:ext cx="355043" cy="331242"/>
          </a:xfrm>
          <a:prstGeom prst="downArrow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Khmer MEF1" panose="02000506000000020004" pitchFamily="2" charset="0"/>
                <a:ea typeface="Times New Roman"/>
                <a:cs typeface="Khmer MEF1" panose="02000506000000020004" pitchFamily="2" charset="0"/>
              </a:rPr>
              <a:t> </a:t>
            </a:r>
            <a:endParaRPr lang="en-US" sz="20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6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74570" y="914400"/>
            <a:ext cx="9042860" cy="86177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km-KH" sz="2000" dirty="0" smtClean="0">
                <a:solidFill>
                  <a:schemeClr val="accent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...ការផ្សារភ្ជាប់រវាងរចនាសម្ព័ន្ធគ្រប់គ្រងស្ថាប័ន និងរចនាសម្ព័ន្ធគោលនយោបាយនឹងត្រូវធានា</a:t>
            </a:r>
          </a:p>
          <a:p>
            <a:pPr algn="ctr">
              <a:lnSpc>
                <a:spcPts val="3000"/>
              </a:lnSpc>
            </a:pPr>
            <a:r>
              <a:rPr lang="km-KH" sz="2000" dirty="0" smtClean="0">
                <a:solidFill>
                  <a:schemeClr val="accent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ជាមួយនឹងប្រព័ន្ធគ</a:t>
            </a:r>
            <a:r>
              <a:rPr lang="ca-ES" sz="2000" dirty="0" smtClean="0">
                <a:solidFill>
                  <a:schemeClr val="accent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ណ</a:t>
            </a:r>
            <a:r>
              <a:rPr lang="km-KH" sz="2000" dirty="0" smtClean="0">
                <a:solidFill>
                  <a:schemeClr val="accent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នេយ្យភាព​ និងការទទួលខុសត្រូ</a:t>
            </a:r>
            <a:r>
              <a:rPr lang="ca-ES" sz="2000" dirty="0" smtClean="0">
                <a:solidFill>
                  <a:schemeClr val="accent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វ</a:t>
            </a:r>
            <a:r>
              <a:rPr lang="km-KH" sz="2000" dirty="0" smtClean="0">
                <a:solidFill>
                  <a:schemeClr val="accent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ច្បាស់លាស់នឹងត្រូវបានអនុវត្ត...</a:t>
            </a:r>
            <a:endParaRPr lang="en-US" sz="2000" b="1" dirty="0">
              <a:solidFill>
                <a:schemeClr val="accent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0999" y="2222176"/>
            <a:ext cx="4199397" cy="766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8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កម្រិតដឹកនាំ និងកំណត់គោលនយោបាយ </a:t>
            </a:r>
          </a:p>
          <a:p>
            <a:pPr algn="ctr"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(កម្រិតទី១</a:t>
            </a:r>
            <a:r>
              <a:rPr lang="en-US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:</a:t>
            </a: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 ក្រសួងស្ថាប័ន)</a:t>
            </a:r>
            <a:endParaRPr lang="en-US" sz="14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80999" y="3263900"/>
            <a:ext cx="4199397" cy="7664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8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កម្រិតគ្រប</a:t>
            </a:r>
            <a:r>
              <a:rPr lang="ca-ES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់</a:t>
            </a: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គ្រងបច្ចេកទេស និងកំណត់ យុទ្ធសាស្ត្រ/កម្មវិធី </a:t>
            </a:r>
          </a:p>
          <a:p>
            <a:pPr algn="ctr">
              <a:spcAft>
                <a:spcPts val="1000"/>
              </a:spcAft>
            </a:pPr>
            <a:r>
              <a:rPr lang="km-KH" sz="1400" dirty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(</a:t>
            </a: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កម្រិតទី២</a:t>
            </a:r>
            <a:r>
              <a:rPr lang="en-US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:</a:t>
            </a: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 អគ្គលេខាធិការ</a:t>
            </a:r>
            <a:r>
              <a:rPr lang="ca-ES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ដ្ឋាន</a:t>
            </a: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/អគ្គនាយកដ្ឋាន)</a:t>
            </a:r>
            <a:endParaRPr lang="en-US" sz="14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725456" y="3259417"/>
            <a:ext cx="4199397" cy="7664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8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យុទ្ធសាស្ត្រ/កម្មវិធី</a:t>
            </a:r>
            <a:endParaRPr lang="en-US" sz="14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80999" y="4305300"/>
            <a:ext cx="4199397" cy="7664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8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កម្រិតបច្ចកទេស និងកំណត់ អនុកម្មវិធី/ ចង្កោមសកម្មភាព</a:t>
            </a:r>
          </a:p>
          <a:p>
            <a:pPr algn="ctr">
              <a:spcAft>
                <a:spcPts val="1000"/>
              </a:spcAft>
            </a:pPr>
            <a:r>
              <a:rPr lang="km-KH" sz="1400" dirty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(</a:t>
            </a: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កម្រិតទី៣</a:t>
            </a:r>
            <a:r>
              <a:rPr lang="en-US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:</a:t>
            </a: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នាយកដ្ឋាន /សមមូល)</a:t>
            </a:r>
            <a:endParaRPr lang="en-US" sz="14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725456" y="4305300"/>
            <a:ext cx="4199397" cy="7664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8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អនុកម្មវិធី/ ចង្កោមសកម្មភាព</a:t>
            </a:r>
            <a:endParaRPr lang="en-US" sz="14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80998" y="5334000"/>
            <a:ext cx="4199397" cy="7664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8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កម្រិតបច្ចេកទេស និងអនុវត្តសកម្មភាព</a:t>
            </a:r>
          </a:p>
          <a:p>
            <a:pPr algn="ctr"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(កម្រិទី៣/៥...</a:t>
            </a:r>
            <a:r>
              <a:rPr lang="en-US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:</a:t>
            </a: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 បណ្តាអង្គភាពក្រោមឱវាទ)</a:t>
            </a:r>
            <a:endParaRPr lang="en-US" sz="14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725456" y="5359400"/>
            <a:ext cx="4199397" cy="7664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8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សកម្មភាព</a:t>
            </a:r>
            <a:endParaRPr lang="en-US" sz="14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90186" y="3009900"/>
            <a:ext cx="931226" cy="230647"/>
            <a:chOff x="1990186" y="3084731"/>
            <a:chExt cx="931226" cy="230647"/>
          </a:xfrm>
        </p:grpSpPr>
        <p:sp>
          <p:nvSpPr>
            <p:cNvPr id="9" name="AutoShape 55"/>
            <p:cNvSpPr>
              <a:spLocks/>
            </p:cNvSpPr>
            <p:nvPr/>
          </p:nvSpPr>
          <p:spPr bwMode="auto">
            <a:xfrm>
              <a:off x="2692586" y="3085688"/>
              <a:ext cx="228826" cy="229690"/>
            </a:xfrm>
            <a:custGeom>
              <a:avLst/>
              <a:gdLst>
                <a:gd name="T0" fmla="*/ 23609 w 21600"/>
                <a:gd name="T1" fmla="*/ 0 h 21600"/>
                <a:gd name="T2" fmla="*/ 47218 w 21600"/>
                <a:gd name="T3" fmla="*/ 30352 h 21600"/>
                <a:gd name="T4" fmla="*/ 23609 w 21600"/>
                <a:gd name="T5" fmla="*/ 60704 h 21600"/>
                <a:gd name="T6" fmla="*/ 0 w 21600"/>
                <a:gd name="T7" fmla="*/ 30352 h 21600"/>
                <a:gd name="T8" fmla="*/ 0 w 21600"/>
                <a:gd name="T9" fmla="*/ 13934 h 21600"/>
                <a:gd name="T10" fmla="*/ 47218 w 21600"/>
                <a:gd name="T11" fmla="*/ 13934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403 w 21600"/>
                <a:gd name="T19" fmla="*/ 2482 h 21600"/>
                <a:gd name="T20" fmla="*/ 162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21600"/>
                  </a:moveTo>
                  <a:lnTo>
                    <a:pt x="5400" y="4958"/>
                  </a:lnTo>
                  <a:lnTo>
                    <a:pt x="0" y="4958"/>
                  </a:lnTo>
                  <a:lnTo>
                    <a:pt x="10800" y="0"/>
                  </a:lnTo>
                  <a:lnTo>
                    <a:pt x="21600" y="4958"/>
                  </a:lnTo>
                  <a:lnTo>
                    <a:pt x="16200" y="4958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25" name="AutoShape 68"/>
            <p:cNvSpPr>
              <a:spLocks/>
            </p:cNvSpPr>
            <p:nvPr/>
          </p:nvSpPr>
          <p:spPr bwMode="auto">
            <a:xfrm>
              <a:off x="1990186" y="3084731"/>
              <a:ext cx="228826" cy="229690"/>
            </a:xfrm>
            <a:custGeom>
              <a:avLst/>
              <a:gdLst>
                <a:gd name="T0" fmla="*/ 20134 w 21600"/>
                <a:gd name="T1" fmla="*/ 0 h 21600"/>
                <a:gd name="T2" fmla="*/ 40269 w 21600"/>
                <a:gd name="T3" fmla="*/ 30352 h 21600"/>
                <a:gd name="T4" fmla="*/ 20134 w 21600"/>
                <a:gd name="T5" fmla="*/ 60704 h 21600"/>
                <a:gd name="T6" fmla="*/ 0 w 21600"/>
                <a:gd name="T7" fmla="*/ 30352 h 21600"/>
                <a:gd name="T8" fmla="*/ 0 w 21600"/>
                <a:gd name="T9" fmla="*/ 46770 h 21600"/>
                <a:gd name="T10" fmla="*/ 40269 w 21600"/>
                <a:gd name="T11" fmla="*/ 46770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398 w 21600"/>
                <a:gd name="T19" fmla="*/ 0 h 21600"/>
                <a:gd name="T20" fmla="*/ 16202 w 21600"/>
                <a:gd name="T21" fmla="*/ 1911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0"/>
                  </a:moveTo>
                  <a:lnTo>
                    <a:pt x="5400" y="16642"/>
                  </a:lnTo>
                  <a:lnTo>
                    <a:pt x="0" y="16642"/>
                  </a:lnTo>
                  <a:lnTo>
                    <a:pt x="10800" y="21600"/>
                  </a:lnTo>
                  <a:lnTo>
                    <a:pt x="21600" y="16642"/>
                  </a:lnTo>
                  <a:lnTo>
                    <a:pt x="16200" y="16642"/>
                  </a:lnTo>
                  <a:lnTo>
                    <a:pt x="16200" y="0"/>
                  </a:lnTo>
                  <a:lnTo>
                    <a:pt x="5400" y="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sp>
        <p:nvSpPr>
          <p:cNvPr id="31" name="AutoShape 74"/>
          <p:cNvSpPr>
            <a:spLocks/>
          </p:cNvSpPr>
          <p:nvPr/>
        </p:nvSpPr>
        <p:spPr bwMode="auto">
          <a:xfrm>
            <a:off x="4733965" y="2236378"/>
            <a:ext cx="2837921" cy="738077"/>
          </a:xfrm>
          <a:custGeom>
            <a:avLst/>
            <a:gdLst>
              <a:gd name="T0" fmla="*/ 8343 w 1668459"/>
              <a:gd name="T1" fmla="*/ 0 h 809975"/>
              <a:gd name="T2" fmla="*/ 16685 w 1668459"/>
              <a:gd name="T3" fmla="*/ 4050 h 809975"/>
              <a:gd name="T4" fmla="*/ 8343 w 1668459"/>
              <a:gd name="T5" fmla="*/ 8099 h 809975"/>
              <a:gd name="T6" fmla="*/ 0 w 1668459"/>
              <a:gd name="T7" fmla="*/ 4050 h 809975"/>
              <a:gd name="T8" fmla="*/ 13050 w 1668459"/>
              <a:gd name="T9" fmla="*/ 0 h 809975"/>
              <a:gd name="T10" fmla="*/ 8343 w 1668459"/>
              <a:gd name="T11" fmla="*/ 2025 h 809975"/>
              <a:gd name="T12" fmla="*/ 3635 w 1668459"/>
              <a:gd name="T13" fmla="*/ 0 h 809975"/>
              <a:gd name="T14" fmla="*/ 3635 w 1668459"/>
              <a:gd name="T15" fmla="*/ 8099 h 809975"/>
              <a:gd name="T16" fmla="*/ 8343 w 1668459"/>
              <a:gd name="T17" fmla="*/ 6074 h 809975"/>
              <a:gd name="T18" fmla="*/ 13050 w 1668459"/>
              <a:gd name="T19" fmla="*/ 8099 h 809975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7694720 60000 65536"/>
              <a:gd name="T26" fmla="*/ 17694720 60000 65536"/>
              <a:gd name="T27" fmla="*/ 5898240 60000 65536"/>
              <a:gd name="T28" fmla="*/ 5898240 60000 65536"/>
              <a:gd name="T29" fmla="*/ 5898240 60000 65536"/>
              <a:gd name="T30" fmla="*/ 181696 w 1668459"/>
              <a:gd name="T31" fmla="*/ 202519 h 809975"/>
              <a:gd name="T32" fmla="*/ 1486763 w 1668459"/>
              <a:gd name="T33" fmla="*/ 607456 h 8099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68459" h="809975">
                <a:moveTo>
                  <a:pt x="0" y="404987"/>
                </a:moveTo>
                <a:lnTo>
                  <a:pt x="363468" y="0"/>
                </a:lnTo>
                <a:lnTo>
                  <a:pt x="363468" y="202494"/>
                </a:lnTo>
                <a:lnTo>
                  <a:pt x="1304991" y="202494"/>
                </a:lnTo>
                <a:lnTo>
                  <a:pt x="1304991" y="0"/>
                </a:lnTo>
                <a:lnTo>
                  <a:pt x="1668459" y="404987"/>
                </a:lnTo>
                <a:lnTo>
                  <a:pt x="1304991" y="809975"/>
                </a:lnTo>
                <a:lnTo>
                  <a:pt x="1304991" y="607481"/>
                </a:lnTo>
                <a:lnTo>
                  <a:pt x="363468" y="607481"/>
                </a:lnTo>
                <a:lnTo>
                  <a:pt x="363468" y="809975"/>
                </a:lnTo>
                <a:lnTo>
                  <a:pt x="0" y="404987"/>
                </a:lnTo>
                <a:close/>
              </a:path>
            </a:pathLst>
          </a:custGeom>
          <a:noFill/>
          <a:ln w="19050">
            <a:solidFill>
              <a:schemeClr val="tx2">
                <a:lumMod val="75000"/>
                <a:alpha val="91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km-KH" sz="11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កំណត់គោលនយោបាយ</a:t>
            </a:r>
            <a:endParaRPr lang="en-US" sz="11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725456" y="2222176"/>
            <a:ext cx="4199397" cy="7664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8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km-KH" sz="14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គោលបំណងគោលនយោបាយ/ យុទ្ធសាស្ត្រ/កម្មវិធី</a:t>
            </a:r>
            <a:endParaRPr lang="en-US" sz="14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33" name="AutoShape 76"/>
          <p:cNvSpPr>
            <a:spLocks/>
          </p:cNvSpPr>
          <p:nvPr/>
        </p:nvSpPr>
        <p:spPr bwMode="auto">
          <a:xfrm>
            <a:off x="4733965" y="3279268"/>
            <a:ext cx="2837921" cy="738077"/>
          </a:xfrm>
          <a:custGeom>
            <a:avLst/>
            <a:gdLst>
              <a:gd name="T0" fmla="*/ 8343 w 1668459"/>
              <a:gd name="T1" fmla="*/ 0 h 888933"/>
              <a:gd name="T2" fmla="*/ 16685 w 1668459"/>
              <a:gd name="T3" fmla="*/ 4445 h 888933"/>
              <a:gd name="T4" fmla="*/ 8343 w 1668459"/>
              <a:gd name="T5" fmla="*/ 8889 h 888933"/>
              <a:gd name="T6" fmla="*/ 0 w 1668459"/>
              <a:gd name="T7" fmla="*/ 4445 h 888933"/>
              <a:gd name="T8" fmla="*/ 13050 w 1668459"/>
              <a:gd name="T9" fmla="*/ 0 h 888933"/>
              <a:gd name="T10" fmla="*/ 8342 w 1668459"/>
              <a:gd name="T11" fmla="*/ 2222 h 888933"/>
              <a:gd name="T12" fmla="*/ 3635 w 1668459"/>
              <a:gd name="T13" fmla="*/ 0 h 888933"/>
              <a:gd name="T14" fmla="*/ 3635 w 1668459"/>
              <a:gd name="T15" fmla="*/ 8889 h 888933"/>
              <a:gd name="T16" fmla="*/ 8342 w 1668459"/>
              <a:gd name="T17" fmla="*/ 6667 h 888933"/>
              <a:gd name="T18" fmla="*/ 13050 w 1668459"/>
              <a:gd name="T19" fmla="*/ 8889 h 888933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7694720 60000 65536"/>
              <a:gd name="T26" fmla="*/ 17694720 60000 65536"/>
              <a:gd name="T27" fmla="*/ 5898240 60000 65536"/>
              <a:gd name="T28" fmla="*/ 5898240 60000 65536"/>
              <a:gd name="T29" fmla="*/ 5898240 60000 65536"/>
              <a:gd name="T30" fmla="*/ 181696 w 1668459"/>
              <a:gd name="T31" fmla="*/ 222208 h 888933"/>
              <a:gd name="T32" fmla="*/ 1486763 w 1668459"/>
              <a:gd name="T33" fmla="*/ 666725 h 8889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68459" h="888933">
                <a:moveTo>
                  <a:pt x="0" y="444466"/>
                </a:moveTo>
                <a:lnTo>
                  <a:pt x="363467" y="0"/>
                </a:lnTo>
                <a:lnTo>
                  <a:pt x="363467" y="222233"/>
                </a:lnTo>
                <a:lnTo>
                  <a:pt x="1304992" y="222233"/>
                </a:lnTo>
                <a:lnTo>
                  <a:pt x="1304992" y="0"/>
                </a:lnTo>
                <a:lnTo>
                  <a:pt x="1668459" y="444466"/>
                </a:lnTo>
                <a:lnTo>
                  <a:pt x="1304992" y="888933"/>
                </a:lnTo>
                <a:lnTo>
                  <a:pt x="1304992" y="666700"/>
                </a:lnTo>
                <a:lnTo>
                  <a:pt x="363467" y="666700"/>
                </a:lnTo>
                <a:lnTo>
                  <a:pt x="363467" y="888933"/>
                </a:lnTo>
                <a:lnTo>
                  <a:pt x="0" y="444466"/>
                </a:lnTo>
                <a:close/>
              </a:path>
            </a:pathLst>
          </a:custGeom>
          <a:noFill/>
          <a:ln w="19050">
            <a:solidFill>
              <a:schemeClr val="tx2">
                <a:lumMod val="75000"/>
                <a:alpha val="91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km-KH" sz="11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កំណត់យុទ្ធសសាស្ត្រ/កម្មវិធី</a:t>
            </a:r>
            <a:endParaRPr lang="en-US" sz="11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34" name="AutoShape 77"/>
          <p:cNvSpPr>
            <a:spLocks/>
          </p:cNvSpPr>
          <p:nvPr/>
        </p:nvSpPr>
        <p:spPr bwMode="auto">
          <a:xfrm>
            <a:off x="4657226" y="4333706"/>
            <a:ext cx="2991397" cy="738077"/>
          </a:xfrm>
          <a:custGeom>
            <a:avLst/>
            <a:gdLst>
              <a:gd name="T0" fmla="*/ 8343 w 1668459"/>
              <a:gd name="T1" fmla="*/ 0 h 1066583"/>
              <a:gd name="T2" fmla="*/ 16685 w 1668459"/>
              <a:gd name="T3" fmla="*/ 5333 h 1066583"/>
              <a:gd name="T4" fmla="*/ 8343 w 1668459"/>
              <a:gd name="T5" fmla="*/ 10666 h 1066583"/>
              <a:gd name="T6" fmla="*/ 0 w 1668459"/>
              <a:gd name="T7" fmla="*/ 5333 h 1066583"/>
              <a:gd name="T8" fmla="*/ 13050 w 1668459"/>
              <a:gd name="T9" fmla="*/ 0 h 1066583"/>
              <a:gd name="T10" fmla="*/ 8342 w 1668459"/>
              <a:gd name="T11" fmla="*/ 2667 h 1066583"/>
              <a:gd name="T12" fmla="*/ 3635 w 1668459"/>
              <a:gd name="T13" fmla="*/ 0 h 1066583"/>
              <a:gd name="T14" fmla="*/ 3635 w 1668459"/>
              <a:gd name="T15" fmla="*/ 10666 h 1066583"/>
              <a:gd name="T16" fmla="*/ 8342 w 1668459"/>
              <a:gd name="T17" fmla="*/ 7999 h 1066583"/>
              <a:gd name="T18" fmla="*/ 13050 w 1668459"/>
              <a:gd name="T19" fmla="*/ 10666 h 1066583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7694720 60000 65536"/>
              <a:gd name="T26" fmla="*/ 17694720 60000 65536"/>
              <a:gd name="T27" fmla="*/ 5898240 60000 65536"/>
              <a:gd name="T28" fmla="*/ 5898240 60000 65536"/>
              <a:gd name="T29" fmla="*/ 5898240 60000 65536"/>
              <a:gd name="T30" fmla="*/ 181696 w 1668459"/>
              <a:gd name="T31" fmla="*/ 266696 h 1066583"/>
              <a:gd name="T32" fmla="*/ 1486763 w 1668459"/>
              <a:gd name="T33" fmla="*/ 799887 h 10665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68459" h="1066583">
                <a:moveTo>
                  <a:pt x="0" y="533292"/>
                </a:moveTo>
                <a:lnTo>
                  <a:pt x="363470" y="0"/>
                </a:lnTo>
                <a:lnTo>
                  <a:pt x="363470" y="266646"/>
                </a:lnTo>
                <a:lnTo>
                  <a:pt x="1304989" y="266646"/>
                </a:lnTo>
                <a:lnTo>
                  <a:pt x="1304989" y="0"/>
                </a:lnTo>
                <a:lnTo>
                  <a:pt x="1668459" y="533292"/>
                </a:lnTo>
                <a:lnTo>
                  <a:pt x="1304989" y="1066583"/>
                </a:lnTo>
                <a:lnTo>
                  <a:pt x="1304989" y="799937"/>
                </a:lnTo>
                <a:lnTo>
                  <a:pt x="363470" y="799937"/>
                </a:lnTo>
                <a:lnTo>
                  <a:pt x="363470" y="1066583"/>
                </a:lnTo>
                <a:lnTo>
                  <a:pt x="0" y="533292"/>
                </a:lnTo>
                <a:close/>
              </a:path>
            </a:pathLst>
          </a:custGeom>
          <a:noFill/>
          <a:ln w="19050">
            <a:solidFill>
              <a:schemeClr val="tx2">
                <a:lumMod val="75000"/>
                <a:alpha val="91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km-KH" sz="11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កំណត់អនុកម្មវិធី/ ចង្កោមសកម្មភាព</a:t>
            </a:r>
            <a:endParaRPr lang="en-US" sz="11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35" name="AutoShape 78"/>
          <p:cNvSpPr>
            <a:spLocks/>
          </p:cNvSpPr>
          <p:nvPr/>
        </p:nvSpPr>
        <p:spPr bwMode="auto">
          <a:xfrm>
            <a:off x="4733965" y="5348202"/>
            <a:ext cx="2837921" cy="738077"/>
          </a:xfrm>
          <a:custGeom>
            <a:avLst/>
            <a:gdLst>
              <a:gd name="T0" fmla="*/ 8343 w 1668459"/>
              <a:gd name="T1" fmla="*/ 0 h 906627"/>
              <a:gd name="T2" fmla="*/ 16685 w 1668459"/>
              <a:gd name="T3" fmla="*/ 5129 h 906627"/>
              <a:gd name="T4" fmla="*/ 8343 w 1668459"/>
              <a:gd name="T5" fmla="*/ 10257 h 906627"/>
              <a:gd name="T6" fmla="*/ 0 w 1668459"/>
              <a:gd name="T7" fmla="*/ 5129 h 906627"/>
              <a:gd name="T8" fmla="*/ 13050 w 1668459"/>
              <a:gd name="T9" fmla="*/ 0 h 906627"/>
              <a:gd name="T10" fmla="*/ 8343 w 1668459"/>
              <a:gd name="T11" fmla="*/ 2564 h 906627"/>
              <a:gd name="T12" fmla="*/ 3635 w 1668459"/>
              <a:gd name="T13" fmla="*/ 0 h 906627"/>
              <a:gd name="T14" fmla="*/ 3635 w 1668459"/>
              <a:gd name="T15" fmla="*/ 10257 h 906627"/>
              <a:gd name="T16" fmla="*/ 8343 w 1668459"/>
              <a:gd name="T17" fmla="*/ 7693 h 906627"/>
              <a:gd name="T18" fmla="*/ 13050 w 1668459"/>
              <a:gd name="T19" fmla="*/ 10257 h 906627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7694720 60000 65536"/>
              <a:gd name="T25" fmla="*/ 17694720 60000 65536"/>
              <a:gd name="T26" fmla="*/ 17694720 60000 65536"/>
              <a:gd name="T27" fmla="*/ 5898240 60000 65536"/>
              <a:gd name="T28" fmla="*/ 5898240 60000 65536"/>
              <a:gd name="T29" fmla="*/ 5898240 60000 65536"/>
              <a:gd name="T30" fmla="*/ 181696 w 1668459"/>
              <a:gd name="T31" fmla="*/ 226635 h 906627"/>
              <a:gd name="T32" fmla="*/ 1486763 w 1668459"/>
              <a:gd name="T33" fmla="*/ 679992 h 9066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68459" h="906627">
                <a:moveTo>
                  <a:pt x="0" y="453314"/>
                </a:moveTo>
                <a:lnTo>
                  <a:pt x="363467" y="0"/>
                </a:lnTo>
                <a:lnTo>
                  <a:pt x="363467" y="226657"/>
                </a:lnTo>
                <a:lnTo>
                  <a:pt x="1304992" y="226657"/>
                </a:lnTo>
                <a:lnTo>
                  <a:pt x="1304992" y="0"/>
                </a:lnTo>
                <a:lnTo>
                  <a:pt x="1668459" y="453314"/>
                </a:lnTo>
                <a:lnTo>
                  <a:pt x="1304992" y="906627"/>
                </a:lnTo>
                <a:lnTo>
                  <a:pt x="1304992" y="679970"/>
                </a:lnTo>
                <a:lnTo>
                  <a:pt x="363467" y="679970"/>
                </a:lnTo>
                <a:lnTo>
                  <a:pt x="363467" y="906627"/>
                </a:lnTo>
                <a:lnTo>
                  <a:pt x="0" y="453314"/>
                </a:lnTo>
                <a:close/>
              </a:path>
            </a:pathLst>
          </a:custGeom>
          <a:noFill/>
          <a:ln w="19050">
            <a:solidFill>
              <a:schemeClr val="tx2">
                <a:lumMod val="75000"/>
                <a:alpha val="91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km-KH" sz="1100" dirty="0" smtClean="0">
                <a:latin typeface="Khmer MEF1" panose="02000506000000020004" pitchFamily="2" charset="0"/>
                <a:ea typeface="Calibri"/>
                <a:cs typeface="Khmer MEF1" panose="02000506000000020004" pitchFamily="2" charset="0"/>
              </a:rPr>
              <a:t>កំណត់/អនុវត្តសកម្មភាព</a:t>
            </a:r>
            <a:endParaRPr lang="en-US" sz="1100" dirty="0">
              <a:latin typeface="Khmer MEF1" panose="02000506000000020004" pitchFamily="2" charset="0"/>
              <a:ea typeface="Calibri"/>
              <a:cs typeface="Khmer MEF1" panose="02000506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87326"/>
            <a:ext cx="11658599" cy="38856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Khmer MEF1" panose="02000506000000020004" pitchFamily="2" charset="0"/>
                <a:cs typeface="Khmer MEF1" panose="02000506000000020004" pitchFamily="2" charset="0"/>
              </a:rPr>
              <a:t>           </a:t>
            </a:r>
            <a:r>
              <a:rPr lang="en-US" sz="1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            </a:t>
            </a:r>
            <a:r>
              <a:rPr lang="km-KH" sz="1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រចនាសម្ព័ន្ធគ្រប់គ្រង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   </a:t>
            </a:r>
            <a:r>
              <a:rPr lang="km-KH" sz="1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		សិទ្ធអំណាច និងការទទួលខុសត្រូវ		រចនាសម្ព័ន្ធគោលនយោបាយ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327712" y="3009900"/>
            <a:ext cx="931226" cy="230647"/>
            <a:chOff x="1990186" y="3084731"/>
            <a:chExt cx="931226" cy="230647"/>
          </a:xfrm>
        </p:grpSpPr>
        <p:sp>
          <p:nvSpPr>
            <p:cNvPr id="37" name="AutoShape 55"/>
            <p:cNvSpPr>
              <a:spLocks/>
            </p:cNvSpPr>
            <p:nvPr/>
          </p:nvSpPr>
          <p:spPr bwMode="auto">
            <a:xfrm>
              <a:off x="2692586" y="3085688"/>
              <a:ext cx="228826" cy="229690"/>
            </a:xfrm>
            <a:custGeom>
              <a:avLst/>
              <a:gdLst>
                <a:gd name="T0" fmla="*/ 23609 w 21600"/>
                <a:gd name="T1" fmla="*/ 0 h 21600"/>
                <a:gd name="T2" fmla="*/ 47218 w 21600"/>
                <a:gd name="T3" fmla="*/ 30352 h 21600"/>
                <a:gd name="T4" fmla="*/ 23609 w 21600"/>
                <a:gd name="T5" fmla="*/ 60704 h 21600"/>
                <a:gd name="T6" fmla="*/ 0 w 21600"/>
                <a:gd name="T7" fmla="*/ 30352 h 21600"/>
                <a:gd name="T8" fmla="*/ 0 w 21600"/>
                <a:gd name="T9" fmla="*/ 13934 h 21600"/>
                <a:gd name="T10" fmla="*/ 47218 w 21600"/>
                <a:gd name="T11" fmla="*/ 13934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403 w 21600"/>
                <a:gd name="T19" fmla="*/ 2482 h 21600"/>
                <a:gd name="T20" fmla="*/ 162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21600"/>
                  </a:moveTo>
                  <a:lnTo>
                    <a:pt x="5400" y="4958"/>
                  </a:lnTo>
                  <a:lnTo>
                    <a:pt x="0" y="4958"/>
                  </a:lnTo>
                  <a:lnTo>
                    <a:pt x="10800" y="0"/>
                  </a:lnTo>
                  <a:lnTo>
                    <a:pt x="21600" y="4958"/>
                  </a:lnTo>
                  <a:lnTo>
                    <a:pt x="16200" y="4958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38" name="AutoShape 68"/>
            <p:cNvSpPr>
              <a:spLocks/>
            </p:cNvSpPr>
            <p:nvPr/>
          </p:nvSpPr>
          <p:spPr bwMode="auto">
            <a:xfrm>
              <a:off x="1990186" y="3084731"/>
              <a:ext cx="228826" cy="229690"/>
            </a:xfrm>
            <a:custGeom>
              <a:avLst/>
              <a:gdLst>
                <a:gd name="T0" fmla="*/ 20134 w 21600"/>
                <a:gd name="T1" fmla="*/ 0 h 21600"/>
                <a:gd name="T2" fmla="*/ 40269 w 21600"/>
                <a:gd name="T3" fmla="*/ 30352 h 21600"/>
                <a:gd name="T4" fmla="*/ 20134 w 21600"/>
                <a:gd name="T5" fmla="*/ 60704 h 21600"/>
                <a:gd name="T6" fmla="*/ 0 w 21600"/>
                <a:gd name="T7" fmla="*/ 30352 h 21600"/>
                <a:gd name="T8" fmla="*/ 0 w 21600"/>
                <a:gd name="T9" fmla="*/ 46770 h 21600"/>
                <a:gd name="T10" fmla="*/ 40269 w 21600"/>
                <a:gd name="T11" fmla="*/ 46770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398 w 21600"/>
                <a:gd name="T19" fmla="*/ 0 h 21600"/>
                <a:gd name="T20" fmla="*/ 16202 w 21600"/>
                <a:gd name="T21" fmla="*/ 1911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0"/>
                  </a:moveTo>
                  <a:lnTo>
                    <a:pt x="5400" y="16642"/>
                  </a:lnTo>
                  <a:lnTo>
                    <a:pt x="0" y="16642"/>
                  </a:lnTo>
                  <a:lnTo>
                    <a:pt x="10800" y="21600"/>
                  </a:lnTo>
                  <a:lnTo>
                    <a:pt x="21600" y="16642"/>
                  </a:lnTo>
                  <a:lnTo>
                    <a:pt x="16200" y="16642"/>
                  </a:lnTo>
                  <a:lnTo>
                    <a:pt x="16200" y="0"/>
                  </a:lnTo>
                  <a:lnTo>
                    <a:pt x="5400" y="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59541" y="4051300"/>
            <a:ext cx="931226" cy="230647"/>
            <a:chOff x="1990186" y="3084731"/>
            <a:chExt cx="931226" cy="230647"/>
          </a:xfrm>
        </p:grpSpPr>
        <p:sp>
          <p:nvSpPr>
            <p:cNvPr id="40" name="AutoShape 55"/>
            <p:cNvSpPr>
              <a:spLocks/>
            </p:cNvSpPr>
            <p:nvPr/>
          </p:nvSpPr>
          <p:spPr bwMode="auto">
            <a:xfrm>
              <a:off x="2692586" y="3085688"/>
              <a:ext cx="228826" cy="229690"/>
            </a:xfrm>
            <a:custGeom>
              <a:avLst/>
              <a:gdLst>
                <a:gd name="T0" fmla="*/ 23609 w 21600"/>
                <a:gd name="T1" fmla="*/ 0 h 21600"/>
                <a:gd name="T2" fmla="*/ 47218 w 21600"/>
                <a:gd name="T3" fmla="*/ 30352 h 21600"/>
                <a:gd name="T4" fmla="*/ 23609 w 21600"/>
                <a:gd name="T5" fmla="*/ 60704 h 21600"/>
                <a:gd name="T6" fmla="*/ 0 w 21600"/>
                <a:gd name="T7" fmla="*/ 30352 h 21600"/>
                <a:gd name="T8" fmla="*/ 0 w 21600"/>
                <a:gd name="T9" fmla="*/ 13934 h 21600"/>
                <a:gd name="T10" fmla="*/ 47218 w 21600"/>
                <a:gd name="T11" fmla="*/ 13934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403 w 21600"/>
                <a:gd name="T19" fmla="*/ 2482 h 21600"/>
                <a:gd name="T20" fmla="*/ 162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21600"/>
                  </a:moveTo>
                  <a:lnTo>
                    <a:pt x="5400" y="4958"/>
                  </a:lnTo>
                  <a:lnTo>
                    <a:pt x="0" y="4958"/>
                  </a:lnTo>
                  <a:lnTo>
                    <a:pt x="10800" y="0"/>
                  </a:lnTo>
                  <a:lnTo>
                    <a:pt x="21600" y="4958"/>
                  </a:lnTo>
                  <a:lnTo>
                    <a:pt x="16200" y="4958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41" name="AutoShape 68"/>
            <p:cNvSpPr>
              <a:spLocks/>
            </p:cNvSpPr>
            <p:nvPr/>
          </p:nvSpPr>
          <p:spPr bwMode="auto">
            <a:xfrm>
              <a:off x="1990186" y="3084731"/>
              <a:ext cx="228826" cy="229690"/>
            </a:xfrm>
            <a:custGeom>
              <a:avLst/>
              <a:gdLst>
                <a:gd name="T0" fmla="*/ 20134 w 21600"/>
                <a:gd name="T1" fmla="*/ 0 h 21600"/>
                <a:gd name="T2" fmla="*/ 40269 w 21600"/>
                <a:gd name="T3" fmla="*/ 30352 h 21600"/>
                <a:gd name="T4" fmla="*/ 20134 w 21600"/>
                <a:gd name="T5" fmla="*/ 60704 h 21600"/>
                <a:gd name="T6" fmla="*/ 0 w 21600"/>
                <a:gd name="T7" fmla="*/ 30352 h 21600"/>
                <a:gd name="T8" fmla="*/ 0 w 21600"/>
                <a:gd name="T9" fmla="*/ 46770 h 21600"/>
                <a:gd name="T10" fmla="*/ 40269 w 21600"/>
                <a:gd name="T11" fmla="*/ 46770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398 w 21600"/>
                <a:gd name="T19" fmla="*/ 0 h 21600"/>
                <a:gd name="T20" fmla="*/ 16202 w 21600"/>
                <a:gd name="T21" fmla="*/ 1911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0"/>
                  </a:moveTo>
                  <a:lnTo>
                    <a:pt x="5400" y="16642"/>
                  </a:lnTo>
                  <a:lnTo>
                    <a:pt x="0" y="16642"/>
                  </a:lnTo>
                  <a:lnTo>
                    <a:pt x="10800" y="21600"/>
                  </a:lnTo>
                  <a:lnTo>
                    <a:pt x="21600" y="16642"/>
                  </a:lnTo>
                  <a:lnTo>
                    <a:pt x="16200" y="16642"/>
                  </a:lnTo>
                  <a:lnTo>
                    <a:pt x="16200" y="0"/>
                  </a:lnTo>
                  <a:lnTo>
                    <a:pt x="5400" y="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327712" y="5105400"/>
            <a:ext cx="931226" cy="230647"/>
            <a:chOff x="1990186" y="3084731"/>
            <a:chExt cx="931226" cy="230647"/>
          </a:xfrm>
        </p:grpSpPr>
        <p:sp>
          <p:nvSpPr>
            <p:cNvPr id="43" name="AutoShape 55"/>
            <p:cNvSpPr>
              <a:spLocks/>
            </p:cNvSpPr>
            <p:nvPr/>
          </p:nvSpPr>
          <p:spPr bwMode="auto">
            <a:xfrm>
              <a:off x="2692586" y="3085688"/>
              <a:ext cx="228826" cy="229690"/>
            </a:xfrm>
            <a:custGeom>
              <a:avLst/>
              <a:gdLst>
                <a:gd name="T0" fmla="*/ 23609 w 21600"/>
                <a:gd name="T1" fmla="*/ 0 h 21600"/>
                <a:gd name="T2" fmla="*/ 47218 w 21600"/>
                <a:gd name="T3" fmla="*/ 30352 h 21600"/>
                <a:gd name="T4" fmla="*/ 23609 w 21600"/>
                <a:gd name="T5" fmla="*/ 60704 h 21600"/>
                <a:gd name="T6" fmla="*/ 0 w 21600"/>
                <a:gd name="T7" fmla="*/ 30352 h 21600"/>
                <a:gd name="T8" fmla="*/ 0 w 21600"/>
                <a:gd name="T9" fmla="*/ 13934 h 21600"/>
                <a:gd name="T10" fmla="*/ 47218 w 21600"/>
                <a:gd name="T11" fmla="*/ 13934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403 w 21600"/>
                <a:gd name="T19" fmla="*/ 2482 h 21600"/>
                <a:gd name="T20" fmla="*/ 162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21600"/>
                  </a:moveTo>
                  <a:lnTo>
                    <a:pt x="5400" y="4958"/>
                  </a:lnTo>
                  <a:lnTo>
                    <a:pt x="0" y="4958"/>
                  </a:lnTo>
                  <a:lnTo>
                    <a:pt x="10800" y="0"/>
                  </a:lnTo>
                  <a:lnTo>
                    <a:pt x="21600" y="4958"/>
                  </a:lnTo>
                  <a:lnTo>
                    <a:pt x="16200" y="4958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44" name="AutoShape 68"/>
            <p:cNvSpPr>
              <a:spLocks/>
            </p:cNvSpPr>
            <p:nvPr/>
          </p:nvSpPr>
          <p:spPr bwMode="auto">
            <a:xfrm>
              <a:off x="1990186" y="3084731"/>
              <a:ext cx="228826" cy="229690"/>
            </a:xfrm>
            <a:custGeom>
              <a:avLst/>
              <a:gdLst>
                <a:gd name="T0" fmla="*/ 20134 w 21600"/>
                <a:gd name="T1" fmla="*/ 0 h 21600"/>
                <a:gd name="T2" fmla="*/ 40269 w 21600"/>
                <a:gd name="T3" fmla="*/ 30352 h 21600"/>
                <a:gd name="T4" fmla="*/ 20134 w 21600"/>
                <a:gd name="T5" fmla="*/ 60704 h 21600"/>
                <a:gd name="T6" fmla="*/ 0 w 21600"/>
                <a:gd name="T7" fmla="*/ 30352 h 21600"/>
                <a:gd name="T8" fmla="*/ 0 w 21600"/>
                <a:gd name="T9" fmla="*/ 46770 h 21600"/>
                <a:gd name="T10" fmla="*/ 40269 w 21600"/>
                <a:gd name="T11" fmla="*/ 46770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398 w 21600"/>
                <a:gd name="T19" fmla="*/ 0 h 21600"/>
                <a:gd name="T20" fmla="*/ 16202 w 21600"/>
                <a:gd name="T21" fmla="*/ 1911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0"/>
                  </a:moveTo>
                  <a:lnTo>
                    <a:pt x="5400" y="16642"/>
                  </a:lnTo>
                  <a:lnTo>
                    <a:pt x="0" y="16642"/>
                  </a:lnTo>
                  <a:lnTo>
                    <a:pt x="10800" y="21600"/>
                  </a:lnTo>
                  <a:lnTo>
                    <a:pt x="21600" y="16642"/>
                  </a:lnTo>
                  <a:lnTo>
                    <a:pt x="16200" y="16642"/>
                  </a:lnTo>
                  <a:lnTo>
                    <a:pt x="16200" y="0"/>
                  </a:lnTo>
                  <a:lnTo>
                    <a:pt x="5400" y="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90186" y="5092700"/>
            <a:ext cx="931226" cy="230647"/>
            <a:chOff x="1990186" y="3084731"/>
            <a:chExt cx="931226" cy="230647"/>
          </a:xfrm>
        </p:grpSpPr>
        <p:sp>
          <p:nvSpPr>
            <p:cNvPr id="46" name="AutoShape 55"/>
            <p:cNvSpPr>
              <a:spLocks/>
            </p:cNvSpPr>
            <p:nvPr/>
          </p:nvSpPr>
          <p:spPr bwMode="auto">
            <a:xfrm>
              <a:off x="2692586" y="3085688"/>
              <a:ext cx="228826" cy="229690"/>
            </a:xfrm>
            <a:custGeom>
              <a:avLst/>
              <a:gdLst>
                <a:gd name="T0" fmla="*/ 23609 w 21600"/>
                <a:gd name="T1" fmla="*/ 0 h 21600"/>
                <a:gd name="T2" fmla="*/ 47218 w 21600"/>
                <a:gd name="T3" fmla="*/ 30352 h 21600"/>
                <a:gd name="T4" fmla="*/ 23609 w 21600"/>
                <a:gd name="T5" fmla="*/ 60704 h 21600"/>
                <a:gd name="T6" fmla="*/ 0 w 21600"/>
                <a:gd name="T7" fmla="*/ 30352 h 21600"/>
                <a:gd name="T8" fmla="*/ 0 w 21600"/>
                <a:gd name="T9" fmla="*/ 13934 h 21600"/>
                <a:gd name="T10" fmla="*/ 47218 w 21600"/>
                <a:gd name="T11" fmla="*/ 13934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403 w 21600"/>
                <a:gd name="T19" fmla="*/ 2482 h 21600"/>
                <a:gd name="T20" fmla="*/ 162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21600"/>
                  </a:moveTo>
                  <a:lnTo>
                    <a:pt x="5400" y="4958"/>
                  </a:lnTo>
                  <a:lnTo>
                    <a:pt x="0" y="4958"/>
                  </a:lnTo>
                  <a:lnTo>
                    <a:pt x="10800" y="0"/>
                  </a:lnTo>
                  <a:lnTo>
                    <a:pt x="21600" y="4958"/>
                  </a:lnTo>
                  <a:lnTo>
                    <a:pt x="16200" y="4958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47" name="AutoShape 68"/>
            <p:cNvSpPr>
              <a:spLocks/>
            </p:cNvSpPr>
            <p:nvPr/>
          </p:nvSpPr>
          <p:spPr bwMode="auto">
            <a:xfrm>
              <a:off x="1990186" y="3084731"/>
              <a:ext cx="228826" cy="229690"/>
            </a:xfrm>
            <a:custGeom>
              <a:avLst/>
              <a:gdLst>
                <a:gd name="T0" fmla="*/ 20134 w 21600"/>
                <a:gd name="T1" fmla="*/ 0 h 21600"/>
                <a:gd name="T2" fmla="*/ 40269 w 21600"/>
                <a:gd name="T3" fmla="*/ 30352 h 21600"/>
                <a:gd name="T4" fmla="*/ 20134 w 21600"/>
                <a:gd name="T5" fmla="*/ 60704 h 21600"/>
                <a:gd name="T6" fmla="*/ 0 w 21600"/>
                <a:gd name="T7" fmla="*/ 30352 h 21600"/>
                <a:gd name="T8" fmla="*/ 0 w 21600"/>
                <a:gd name="T9" fmla="*/ 46770 h 21600"/>
                <a:gd name="T10" fmla="*/ 40269 w 21600"/>
                <a:gd name="T11" fmla="*/ 46770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398 w 21600"/>
                <a:gd name="T19" fmla="*/ 0 h 21600"/>
                <a:gd name="T20" fmla="*/ 16202 w 21600"/>
                <a:gd name="T21" fmla="*/ 1911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0"/>
                  </a:moveTo>
                  <a:lnTo>
                    <a:pt x="5400" y="16642"/>
                  </a:lnTo>
                  <a:lnTo>
                    <a:pt x="0" y="16642"/>
                  </a:lnTo>
                  <a:lnTo>
                    <a:pt x="10800" y="21600"/>
                  </a:lnTo>
                  <a:lnTo>
                    <a:pt x="21600" y="16642"/>
                  </a:lnTo>
                  <a:lnTo>
                    <a:pt x="16200" y="16642"/>
                  </a:lnTo>
                  <a:lnTo>
                    <a:pt x="16200" y="0"/>
                  </a:lnTo>
                  <a:lnTo>
                    <a:pt x="5400" y="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90186" y="4051300"/>
            <a:ext cx="931226" cy="230647"/>
            <a:chOff x="1990186" y="3084731"/>
            <a:chExt cx="931226" cy="230647"/>
          </a:xfrm>
        </p:grpSpPr>
        <p:sp>
          <p:nvSpPr>
            <p:cNvPr id="49" name="AutoShape 55"/>
            <p:cNvSpPr>
              <a:spLocks/>
            </p:cNvSpPr>
            <p:nvPr/>
          </p:nvSpPr>
          <p:spPr bwMode="auto">
            <a:xfrm>
              <a:off x="2692586" y="3085688"/>
              <a:ext cx="228826" cy="229690"/>
            </a:xfrm>
            <a:custGeom>
              <a:avLst/>
              <a:gdLst>
                <a:gd name="T0" fmla="*/ 23609 w 21600"/>
                <a:gd name="T1" fmla="*/ 0 h 21600"/>
                <a:gd name="T2" fmla="*/ 47218 w 21600"/>
                <a:gd name="T3" fmla="*/ 30352 h 21600"/>
                <a:gd name="T4" fmla="*/ 23609 w 21600"/>
                <a:gd name="T5" fmla="*/ 60704 h 21600"/>
                <a:gd name="T6" fmla="*/ 0 w 21600"/>
                <a:gd name="T7" fmla="*/ 30352 h 21600"/>
                <a:gd name="T8" fmla="*/ 0 w 21600"/>
                <a:gd name="T9" fmla="*/ 13934 h 21600"/>
                <a:gd name="T10" fmla="*/ 47218 w 21600"/>
                <a:gd name="T11" fmla="*/ 13934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403 w 21600"/>
                <a:gd name="T19" fmla="*/ 2482 h 21600"/>
                <a:gd name="T20" fmla="*/ 162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21600"/>
                  </a:moveTo>
                  <a:lnTo>
                    <a:pt x="5400" y="4958"/>
                  </a:lnTo>
                  <a:lnTo>
                    <a:pt x="0" y="4958"/>
                  </a:lnTo>
                  <a:lnTo>
                    <a:pt x="10800" y="0"/>
                  </a:lnTo>
                  <a:lnTo>
                    <a:pt x="21600" y="4958"/>
                  </a:lnTo>
                  <a:lnTo>
                    <a:pt x="16200" y="4958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  <p:sp>
          <p:nvSpPr>
            <p:cNvPr id="50" name="AutoShape 68"/>
            <p:cNvSpPr>
              <a:spLocks/>
            </p:cNvSpPr>
            <p:nvPr/>
          </p:nvSpPr>
          <p:spPr bwMode="auto">
            <a:xfrm>
              <a:off x="1990186" y="3084731"/>
              <a:ext cx="228826" cy="229690"/>
            </a:xfrm>
            <a:custGeom>
              <a:avLst/>
              <a:gdLst>
                <a:gd name="T0" fmla="*/ 20134 w 21600"/>
                <a:gd name="T1" fmla="*/ 0 h 21600"/>
                <a:gd name="T2" fmla="*/ 40269 w 21600"/>
                <a:gd name="T3" fmla="*/ 30352 h 21600"/>
                <a:gd name="T4" fmla="*/ 20134 w 21600"/>
                <a:gd name="T5" fmla="*/ 60704 h 21600"/>
                <a:gd name="T6" fmla="*/ 0 w 21600"/>
                <a:gd name="T7" fmla="*/ 30352 h 21600"/>
                <a:gd name="T8" fmla="*/ 0 w 21600"/>
                <a:gd name="T9" fmla="*/ 46770 h 21600"/>
                <a:gd name="T10" fmla="*/ 40269 w 21600"/>
                <a:gd name="T11" fmla="*/ 46770 h 21600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11796480 60000 65536"/>
                <a:gd name="T17" fmla="*/ 0 60000 65536"/>
                <a:gd name="T18" fmla="*/ 5398 w 21600"/>
                <a:gd name="T19" fmla="*/ 0 h 21600"/>
                <a:gd name="T20" fmla="*/ 16202 w 21600"/>
                <a:gd name="T21" fmla="*/ 1911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5400" y="0"/>
                  </a:moveTo>
                  <a:lnTo>
                    <a:pt x="5400" y="16642"/>
                  </a:lnTo>
                  <a:lnTo>
                    <a:pt x="0" y="16642"/>
                  </a:lnTo>
                  <a:lnTo>
                    <a:pt x="10800" y="21600"/>
                  </a:lnTo>
                  <a:lnTo>
                    <a:pt x="21600" y="16642"/>
                  </a:lnTo>
                  <a:lnTo>
                    <a:pt x="16200" y="16642"/>
                  </a:lnTo>
                  <a:lnTo>
                    <a:pt x="16200" y="0"/>
                  </a:lnTo>
                  <a:lnTo>
                    <a:pt x="5400" y="0"/>
                  </a:lnTo>
                  <a:close/>
                </a:path>
              </a:pathLst>
            </a:custGeom>
            <a:noFill/>
            <a:ln w="19050">
              <a:solidFill>
                <a:schemeClr val="tx2">
                  <a:lumMod val="75000"/>
                  <a:alpha val="91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>
                <a:lnSpc>
                  <a:spcPct val="150000"/>
                </a:lnSpc>
              </a:pPr>
              <a:endParaRPr lang="en-US" sz="1400">
                <a:latin typeface="Khmer MEF1" panose="02000506000000020004" pitchFamily="2" charset="0"/>
                <a:cs typeface="Khmer MEF1" panose="02000506000000020004" pitchFamily="2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95300" y="83333"/>
            <a:ext cx="11201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ទំនាក់ទំនងរវាងរចនាសម្ព័ន្ធគ្រប់គ្រងស្ថាប័ន និងរចនាសម្ព័ន្ធគោលនយោបាយ</a:t>
            </a:r>
            <a:endParaRPr lang="en-US" sz="24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0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143000"/>
            <a:ext cx="8566150" cy="56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200629"/>
            <a:ext cx="1066800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ការផ្លាស់ប្តូរមូលដ្ឋាននៃការរៀបចំថវិកា និងអនុម័ត​ថវិកា</a:t>
            </a:r>
            <a:endParaRPr lang="en-US" sz="24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19" y="87445"/>
            <a:ext cx="842681" cy="82653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990600"/>
            <a:ext cx="12192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829800" y="1143000"/>
            <a:ext cx="0" cy="548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79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33500" y="2590800"/>
            <a:ext cx="9525000" cy="1676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km-KH" sz="60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៣.</a:t>
            </a:r>
            <a:r>
              <a:rPr lang="ca-ES" sz="60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60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កត្តាកំណត់ជោគជ័យ</a:t>
            </a:r>
            <a:endParaRPr lang="en-US" sz="60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1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10972800" cy="533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៣. កត្តាកំណត់ជោគជ័យ (១)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90500" y="914400"/>
            <a:ext cx="118110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១- ការរៀបចំថវិកា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ការរៀបចំថវិកាត្រូវបានកែ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លម្អមួយកម្រិត ពិសេស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បន្ទាប់ពីការដាក់ឱ្យអនុវត្ត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ផែនការយុទ្ធ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សាស្ត្រថវិកា និងការសាកល្បង ថវិកាកម្មវិធី ព្រមទាំងការពង្រឹងការ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ព្យាករណ៍ចំណូល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និងការគណនាតម្រូវការចំណាយ។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ប៉ុន្តែបញ្ហា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ប្រឈមគឺការរៀបចំផែនការយុទ្ធសាស្ត្រថវិកា និងថវិកាកម្មវិធីមិនទាន់បានល្អ ហើយការព្យាករណ៍ចំណូល និងការគណនាតម្រូវការចំណាយមិនទាន់សុក្រឹត។</a:t>
            </a:r>
            <a:endParaRPr lang="en-US" sz="2000" dirty="0">
              <a:solidFill>
                <a:srgbClr val="FF0000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ដូច្នេះ</a:t>
            </a:r>
            <a:r>
              <a:rPr lang="en-U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ត្រូវ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កែលម្អ និងពង្រឹងការរៀបចំ និងការអនុវត្តផែនការយុទ្ធសាស្ត្រថវិកា និង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ថវិកាកម្ម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វិធី ព្រម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ទាំងបង្កើនសុក្រឹតភាព</a:t>
            </a:r>
            <a:r>
              <a:rPr lang="ca-ES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នៃ​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ការព្យាករណ៍ចំណូល 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និងការគណនាតម្រូវការចំណាយ 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ដើម្បីឱ្យការរៀប​ចំថវិកា ធានាបានការគោរពវិ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ន័យថវិកា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ធានាបានការវិភាជថវិកាប្រកបដោយប្រសិទ្ធភាព និងធានាបាន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នូវស័ក្តិសិទ្ធភាពនៃ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ចំណាយ។ </a:t>
            </a:r>
            <a:endParaRPr lang="en-US" sz="2000" dirty="0">
              <a:solidFill>
                <a:srgbClr val="180397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1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90500" y="914400"/>
            <a:ext cx="119253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២- ការអនុម័តថវិកា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spc="-30" dirty="0">
                <a:latin typeface="Khmer MEF1" panose="02000506000000020004" pitchFamily="2" charset="0"/>
                <a:cs typeface="Khmer MEF1" panose="02000506000000020004" pitchFamily="2" charset="0"/>
              </a:rPr>
              <a:t>ការអនុម័តថវិកា ក៏ត្រូវបានកែលម្អមួយកម្រិត ពិសេសបន្ទាប់ពីការដាក់ឱ្យអនុវត្តផែនការយុទ្ធសាស្ត្រថវិកា និងការសាកល្បង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ថវិកាកម្ម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វិធី ព្រមទាំងការកែលម្អ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លើ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សេចក្ដ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ី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ព្រាង​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ច្បាប់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តារាងឧបសម្ព័ន្ធ ព្រមទាំងកំណត់បង្ហាញ និងសេចក្តីថ្លែងហេតុ។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ប៉ុន្តែបញ្ហា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ប្រឈមគឺការអនុម័តថវិកានៅតែផ្អែកលើគណនី ជំពូក ប្រភេទ ដោយសារផែនការ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យុទ្ធសាស្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ត្រថវិកា និងថវិកាកម្មវិធី ដែលមាន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ោល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បំណង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គោលនយោបាយ កម្មវិធី និងសូចនាករ មិនទាន់ត្រូវបានអនុវត្តពេញលេញ និងយកមកធ្វើជាមូលដ្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ឋានក្នុង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ការវិភាជ និងអនុម័តនៅឡើយ។</a:t>
            </a:r>
            <a:endParaRPr lang="en-US" sz="2000" dirty="0">
              <a:solidFill>
                <a:srgbClr val="FF0000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ដូច្នេះ ត្រូវតែបន្តកែលម្អ និងពង្រឹងការអនុវត្ត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ផ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ែ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នការ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យុទ្ធសាស្ត្រថវិកា និងថវិកាកម្មវិធី ហើយឈានទៅអនុវត្តឱ្យបានពេញលេញ 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ដើម្បីឱ្យ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ផែនការយុទ្ធ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សាស្ត្រថវិកា និងថវិកាកម្មវិធីក្លាយជាឧបករណ៍ ដ៏ពិតប្រាកដ និងយ៉ាងរឹងមាំសម្រាប់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 វិភាជ 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និងអនុម័តថវិកា។ </a:t>
            </a:r>
            <a:endParaRPr lang="en-US" sz="2000" b="1" i="1" dirty="0">
              <a:solidFill>
                <a:srgbClr val="180397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10972800" cy="533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៣. កត្តាកំណត់ជោគជ័យ (២)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6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90500" y="914400"/>
            <a:ext cx="118110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៣- ការអនុវត្តថវិកា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ការអនុវត្តថវិកាពិតជាមានលក្ខណៈល្អប្រសើរច្រើន ពិសេសតាមរយៈការកាត់បន្ថយនីតិវិធីចំណាយ និងការ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ធ្វើវិស</a:t>
            </a: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ហមជ្ឈការ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ការត្រួតពិនិត្យហិរញ្ញវត្ថុ និង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កែលម្អនីតិវិធី​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លទ្ធ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កម្មសាធារណៈ ព្រមទាំងការកែលម្អការទូទាត់ និង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ពង្រឹងការ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គ្រប់គ្រងសាច់ប្រាក់។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ប៉ុន្តែ</a:t>
            </a:r>
            <a:r>
              <a:rPr lang="en-U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បញ្ហា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ប្រឈមគឺកិច្ចដំណើរ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en-U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នៃ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ការអនុវត្តថវិកា (ការត្រួតពិនិត្យហិរញ្ញវត្ថុ ការធ្វើលទ្ធកម្មសាធារណៈ 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និងការ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ទូទាត់) នៅតែស្មុគស្មាញ និងពុំទាន់ស្របទៅនឹងថវិកាកម្មវិធីនៅឡើយ។ </a:t>
            </a:r>
            <a:endParaRPr lang="en-US" sz="2000" dirty="0">
              <a:solidFill>
                <a:srgbClr val="FF0000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ដូច្នេះ</a:t>
            </a:r>
            <a:r>
              <a:rPr lang="en-U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ត្រូវ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តែបន្តកែលម្អកិច្ចដំណើរ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en-U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នៃ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ការអនុវត្តថវិកាជាជំហានៗ ពិសេសតាមរយៈ ការដាក់ឱ្យអនុវត្តកិច្ច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ដំណើរការ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អនុវត្តថវិកា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ថ្មី,ប្រព័ន្ធ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ព័ត៌មានវិទ្យាសម្រាប់ការគ្រប់គ្រងហិរញ្ញ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វត្ថុ, ច្បាប់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ស្ដីពី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លទ្ធ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កម្មសាធារ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ណៈ, 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ថវិកាកម្មវិធីពេញលេញ និងអង្គភាពថវិកា ដើម្បីឈានទៅអនុវត្ត 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ប្រព័ន្ធថវិកា និងការគ្រប់គ្រងផ្អែកលើលទ្ធផល ឬសមិទ្ធកម្ម។</a:t>
            </a:r>
            <a:endParaRPr lang="en-US" sz="2000" b="1" i="1" dirty="0">
              <a:solidFill>
                <a:srgbClr val="180397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10972800" cy="533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៣. កត្តាកំណត់ជោគជ័យ (៣)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5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1173480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៤- 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ការ</a:t>
            </a:r>
            <a:r>
              <a:rPr lang="ca-ES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ត្រួតពិនិត្យ​និង​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វាយ</a:t>
            </a: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តម្លៃលទ្ធផល និងសមិទ្ធកម្ម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ca-ES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ត្រួតពិនិត្យ​និង​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វាយ</a:t>
            </a: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តម្លៃលទ្ធផល និងសមិទ្ធ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កម្ម</a:t>
            </a:r>
            <a:r>
              <a:rPr lang="ca-ES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មាន</a:t>
            </a: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វឌ្ឍនភាពតិចតួច </a:t>
            </a:r>
            <a:r>
              <a:rPr lang="ca-ES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រួមទាំង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ក្រសួងអនុវត្តថវិកា</a:t>
            </a: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កម្ម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វិធី 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ដែល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គុណភាព​នៃ​ការ​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កំណត់សូចនាករ និងគោលដៅ ទៅតាមកម្មវិធី និងអនុកម្មវិធី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នៅមាន​កម្រិត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បញ្ហាប្រឈម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នៃ​​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km-KH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អនុ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វត្ត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ប្រព័ន្ធ​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ថវិកា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(ថវិកា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កម្មវិធី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) ​</a:t>
            </a:r>
            <a:r>
              <a:rPr lang="ca-ES" sz="2000" dirty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គឺ កង្វះប្រព័ន្ធត្រួតពិនិត្យ​និងវាយតម្លៃសមិទ្ធកម្មនិងលទ្ធ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ផល ថែមទាំងមាន អសង្គតិភាពរវាងរចនាសម្ព័ន្ធស្ថាប័នគ្រប់គ្រង និងរចនាសម្ព័ន្ធគោលនយោបាយ</a:t>
            </a:r>
            <a:r>
              <a:rPr lang="en-U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,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 រីឯការរៀបចំប្រព័ន្ធនិង​យន្តការ​ការងារសម្រាប់ទ្រទ្រង់​ថវិកា​កម្មវិធី ក៏នៅមិនទាន់មានសមានគតិភាព នៅឡើយដែរ។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ដូច្នេះ 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ទាមទារឱ្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យ</a:t>
            </a:r>
            <a:r>
              <a:rPr lang="ca-ES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មានការ​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ផ្លាស់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ប្តូរពីការត្រួតពិនិ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</a:t>
            </a:r>
            <a:r>
              <a:rPr lang="ca-ES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្យនិង​វាយតម្លៃ​លើ​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ធ</a:t>
            </a:r>
            <a:r>
              <a:rPr lang="ca-ES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ា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តុ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ចូល ទៅជា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ca-ES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ត្រួតពិនិត្យ​និង​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វាយតម្លៃ</a:t>
            </a:r>
            <a:r>
              <a:rPr lang="ca-ES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លើ​       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ធាតុ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ចេញ/លទ្ធផល/សមិទ្ធកម្ម ហើយ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ត្រូវបង្កើតប្រព័ន្ធ 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និងយន្ត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ca-ES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ត្រួតពិនិត្យ​និង​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វាយ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តម្លៃលទ្ធផល និងសមិទ្ធ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កម្មឱ្យបានច្បាស់លាស់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និង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នៅគ្រប់លំដាប់ថ្នាក់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ទាំងផ្ទៃ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ក្នុង 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និងផ្ទៃក្រៅ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រួម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ទាំង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រវាង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នីតិប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្ប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ញ្ញត្តិ 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និងនីតិប្រតិបត្តិ។</a:t>
            </a:r>
            <a:endParaRPr lang="en-US" sz="2000" dirty="0">
              <a:solidFill>
                <a:srgbClr val="180397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10972800" cy="533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៣. កត្តាកំណត់ជោគជ័យ (៤)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1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66700" y="914400"/>
            <a:ext cx="116586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៥- 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ឆន្ទ</a:t>
            </a:r>
            <a:r>
              <a:rPr lang="ca-ES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ៈ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សមត្ថភាព និងកិច្ចសហការ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b="1" i="1" dirty="0">
                <a:latin typeface="Khmer MEF1" panose="02000506000000020004" pitchFamily="2" charset="0"/>
                <a:cs typeface="Khmer MEF1" panose="02000506000000020004" pitchFamily="2" charset="0"/>
              </a:rPr>
              <a:t>ឆន្ទៈ </a:t>
            </a:r>
            <a:r>
              <a:rPr lang="km-KH" sz="2000" b="1" i="1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ភាព</a:t>
            </a:r>
            <a:r>
              <a:rPr lang="km-KH" sz="2000" b="1" i="1" dirty="0">
                <a:latin typeface="Khmer MEF1" panose="02000506000000020004" pitchFamily="2" charset="0"/>
                <a:cs typeface="Khmer MEF1" panose="02000506000000020004" pitchFamily="2" charset="0"/>
              </a:rPr>
              <a:t>ជាម្ចាស់ </a:t>
            </a:r>
            <a:r>
              <a:rPr lang="ca-ES" sz="2000" b="1" i="1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ភាពជាអ្នកដឹកនាំ បុរេ</a:t>
            </a:r>
            <a:r>
              <a:rPr lang="km-KH" sz="2000" b="1" i="1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សកម្ម និង</a:t>
            </a:r>
            <a:r>
              <a:rPr lang="ca-ES" sz="2000" b="1" i="1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ស្មារតី</a:t>
            </a:r>
            <a:r>
              <a:rPr lang="km-KH" sz="2000" b="1" i="1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ទទួល</a:t>
            </a:r>
            <a:r>
              <a:rPr lang="km-KH" sz="2000" b="1" i="1" dirty="0">
                <a:latin typeface="Khmer MEF1" panose="02000506000000020004" pitchFamily="2" charset="0"/>
                <a:cs typeface="Khmer MEF1" panose="02000506000000020004" pitchFamily="2" charset="0"/>
              </a:rPr>
              <a:t>ខុសត្រូវ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នៅមានកម្រិត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ដែលតម្រូវជាចាំបាច់​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ឱ្យ​មាន​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ពង្រឹង និងបង្កើន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បន្ថែម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a-ES" sz="2000" b="1" i="1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សមត្ថភាពស្ថាប័ន និងធនធាន​មនុស្ស</a:t>
            </a:r>
            <a:r>
              <a:rPr lang="km-KH" sz="2000" b="1" i="1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ca-ES" sz="2000" b="1" i="1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​ 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នៅ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មិនទាន់សមស្រ​បជាមួយនឹង​ប្រព័ន្ធ​ថវិកា​កម្មវិធី ទាំងនៅក្នុងស្ថាប័ននីតិប្រតិបត្តិ​ និង​ស្ថាប័ននីតិ​ប្បញ្ញត្តិ​  ដែលតម្រូវឱ្យមាន​ការរៀបចំ​និងអនុវត្ត​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ផែនការយុទ្ធសាស្ត្រអភិវឌ្ឍសមត្ថភាពស្ថាប័ន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សម្រាប់រយៈពេលមធ្យម</a:t>
            </a:r>
            <a:r>
              <a:rPr lang="ca-ES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ប្រកបដោយ​សមានគតិភាពនិង​ប្រសិទ្ធភាព​</a:t>
            </a:r>
            <a:r>
              <a:rPr lang="km-KH" sz="2000" dirty="0" smtClean="0">
                <a:solidFill>
                  <a:srgbClr val="FF000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។</a:t>
            </a:r>
            <a:endParaRPr lang="en-US" sz="2000" dirty="0" smtClean="0">
              <a:solidFill>
                <a:srgbClr val="FF0000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កិច្ច</a:t>
            </a:r>
            <a:r>
              <a:rPr lang="km-KH" sz="2000" b="1" i="1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សហការ និងសម្រប</a:t>
            </a:r>
            <a:r>
              <a:rPr lang="km-KH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សម្រួល</a:t>
            </a:r>
            <a:r>
              <a:rPr lang="ca-ES" sz="2000" b="1" i="1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ស្ថាប័ន 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រវាង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ែ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ទម្រង់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ទាំង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៣ 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(ការកែ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ទម្រង់ការ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គ្រប់គ្រងហិរញ្ញវត្ថុសាធារ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ណៈ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ការកែ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ទម្រង់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រដ្ឋបាលសាធារណៈ 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និង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ការកែ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ទម្រង់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ការអភិវឌ្ឍតាមបែបប្រជាធិបតេយ្យនៅថ្នាក់ក្រោមជាតិ ) 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ត្រូ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វបាន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ពង្រឹង</a:t>
            </a:r>
            <a:r>
              <a:rPr lang="ca-E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បន្ថែម​តាមរយៈ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យន្ត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km-KH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ច្បាស់លាស់ ទាំង</a:t>
            </a:r>
            <a:r>
              <a:rPr lang="km-KH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កម្រិតបច្ចេកទេស និងនយោបាយ។</a:t>
            </a:r>
            <a:endParaRPr lang="en-US" sz="2000" dirty="0">
              <a:solidFill>
                <a:srgbClr val="180397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28600"/>
            <a:ext cx="10972800" cy="5334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៣. កត្តាកំណត់ជោគជ័យ (៥)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6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48688" y="2362200"/>
            <a:ext cx="3518912" cy="1546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km-KH" sz="54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៤</a:t>
            </a:r>
            <a:r>
              <a:rPr lang="km-KH" sz="5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សន្និដ្ឋាន</a:t>
            </a:r>
            <a:endParaRPr lang="ca-ES" sz="54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3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" y="57147"/>
            <a:ext cx="11849100" cy="730247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មាតិកា</a:t>
            </a:r>
            <a:r>
              <a:rPr lang="ca-ES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នុក្រម​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" y="1219200"/>
            <a:ext cx="11811000" cy="46482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១. </a:t>
            </a:r>
            <a:r>
              <a:rPr lang="ca-ES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ទិសដៅ</a:t>
            </a: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យុទ្ធ</a:t>
            </a:r>
            <a:r>
              <a:rPr lang="km-KH" sz="2600" dirty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សាស្ត្រ </a:t>
            </a:r>
            <a:r>
              <a:rPr lang="ca-ES" sz="26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នៃ​ការកែទម្រង់​ប្រព័ន្ធថវិកា </a:t>
            </a:r>
            <a:endParaRPr lang="ca-ES" sz="2600" dirty="0" smtClean="0">
              <a:solidFill>
                <a:srgbClr val="00B050"/>
              </a:solidFill>
              <a:latin typeface="Khmer MEF2" panose="02000506000000020004" pitchFamily="2" charset="0"/>
              <a:ea typeface="+mj-ea"/>
              <a:cs typeface="Khmer MEF2" panose="02000506000000020004" pitchFamily="2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២. ផែនការ</a:t>
            </a:r>
            <a:r>
              <a:rPr lang="km-KH" sz="2600" dirty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យុទ្ធសាស្ត្រ</a:t>
            </a: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ថវិកា</a:t>
            </a:r>
            <a:r>
              <a:rPr lang="ca-ES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 </a:t>
            </a: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 </a:t>
            </a:r>
            <a:r>
              <a:rPr lang="km-KH" sz="2600" dirty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ថវិកាកម្ម</a:t>
            </a: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វិធី</a:t>
            </a:r>
            <a:r>
              <a:rPr lang="ca-ES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 </a:t>
            </a: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 </a:t>
            </a:r>
            <a:r>
              <a:rPr lang="km-KH" sz="2600" dirty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និងអង្គភាពថវិកា</a:t>
            </a:r>
            <a:endParaRPr lang="en-US" sz="2600" dirty="0">
              <a:solidFill>
                <a:srgbClr val="00B050"/>
              </a:solidFill>
              <a:latin typeface="Khmer MEF2" panose="02000506000000020004" pitchFamily="2" charset="0"/>
              <a:ea typeface="+mj-ea"/>
              <a:cs typeface="Khmer MEF2" panose="02000506000000020004" pitchFamily="2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៣. កត្តា</a:t>
            </a:r>
            <a:r>
              <a:rPr lang="km-KH" sz="2600" dirty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កំណត់ជោគជ័យ</a:t>
            </a:r>
            <a:endParaRPr lang="en-US" sz="2600" dirty="0">
              <a:solidFill>
                <a:srgbClr val="00B050"/>
              </a:solidFill>
              <a:latin typeface="Khmer MEF2" panose="02000506000000020004" pitchFamily="2" charset="0"/>
              <a:ea typeface="+mj-ea"/>
              <a:cs typeface="Khmer MEF2" panose="02000506000000020004" pitchFamily="2" charset="0"/>
            </a:endParaRPr>
          </a:p>
          <a:p>
            <a:pPr mar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km-KH" sz="2600" dirty="0" smtClean="0">
                <a:solidFill>
                  <a:srgbClr val="00B050"/>
                </a:solidFill>
                <a:latin typeface="Khmer MEF2" panose="02000506000000020004" pitchFamily="2" charset="0"/>
                <a:ea typeface="+mj-ea"/>
                <a:cs typeface="Khmer MEF2" panose="02000506000000020004" pitchFamily="2" charset="0"/>
              </a:rPr>
              <a:t>៤. សន្និដ្ឋាន</a:t>
            </a:r>
            <a:endParaRPr lang="en-US" sz="2600" dirty="0">
              <a:solidFill>
                <a:srgbClr val="00B050"/>
              </a:solidFill>
              <a:latin typeface="Khmer MEF2" panose="02000506000000020004" pitchFamily="2" charset="0"/>
              <a:ea typeface="+mj-ea"/>
              <a:cs typeface="Khmer MEF2" panose="02000506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828800" y="120647"/>
            <a:ext cx="8534400" cy="762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៤.</a:t>
            </a:r>
            <a:r>
              <a:rPr lang="ca-ES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សន្និដ្ឋាន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12115800" cy="571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0513" indent="-290513">
              <a:lnSpc>
                <a:spcPct val="150000"/>
              </a:lnSpc>
              <a:buNone/>
            </a:pP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១-លទ្ធផល បទពិសោធន៍ និងការត្រៀមលក្ខណៈបានល្អ 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គឺ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ជា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មូលដ្ឋានដ៏សំខាន់ និងរឹងមាំ 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ដែល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ធានា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ថាក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ារកែ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ទម្រង់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ដើរលើផ្លូវត្រូវ និងផ្តល់នូវជំនឿទុកចិត្តលើការអនុវត្តទិស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ដៅយុទ្ធ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សាស្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ត្រ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នៃ​ការកែទម្រ​ង់​​ប្រព័ន្ធ​ថវិកា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ទោះជាមានការលំបាក និងបញ្ហាប្រឈមខ្លះក៏ដោយ។</a:t>
            </a:r>
            <a:endParaRPr lang="en-US" sz="24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290513" indent="-290513">
              <a:lnSpc>
                <a:spcPct val="150000"/>
              </a:lnSpc>
              <a:buNone/>
            </a:pP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២-គ្មានជម្រើសផ្សេងទេ 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ារកែ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ទម្រង់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ជាការងារ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ស្លាប់</a:t>
            </a:r>
            <a:r>
              <a:rPr lang="en-U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-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រស់ 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ពិសេសក្នុងសម័យទំនើបកម្ម និងសមាហរ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ណ​</a:t>
            </a:r>
            <a:r>
              <a:rPr lang="en-U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-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កម្ម ដែលប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ច្ចេកវិទ្យា សេដ្ឋកិច្ច និងសង្គមវិវត្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ត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ឥត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ឈប់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ឈរ។</a:t>
            </a:r>
            <a:endParaRPr lang="en-US" sz="24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290513" indent="-290513">
              <a:lnSpc>
                <a:spcPct val="150000"/>
              </a:lnSpc>
              <a:buNone/>
            </a:pP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៣-</a:t>
            </a:r>
            <a:r>
              <a:rPr lang="km-KH" sz="24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ទិសដៅយុទ្ធសាស្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ត្រ</a:t>
            </a:r>
            <a:r>
              <a:rPr lang="ca-ES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នៃ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</a:t>
            </a:r>
            <a:r>
              <a:rPr lang="ca-ES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ារកែ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ទម្រង់</a:t>
            </a:r>
            <a:r>
              <a:rPr lang="ca-ES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ប្រព័ន្ធ​ថវិកា​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នេះ</a:t>
            </a:r>
            <a:r>
              <a:rPr lang="ca-ES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ឤច</a:t>
            </a:r>
            <a:r>
              <a:rPr lang="ca-ES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សម្រេច​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បាន</a:t>
            </a:r>
            <a:r>
              <a:rPr lang="ca-ES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ដោយផ្អែកលើមូលដ្ឋាន​នៃ​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ឆន្ទៈនយោបាយមោះមុត</a:t>
            </a:r>
            <a:r>
              <a:rPr lang="km-KH" sz="2400" spc="-50" dirty="0"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យន្ត</a:t>
            </a:r>
            <a:r>
              <a:rPr lang="km-KH" sz="24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ដឹកនាំ</a:t>
            </a:r>
            <a:r>
              <a:rPr lang="ca-ES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និង​</a:t>
            </a:r>
            <a:r>
              <a:rPr lang="km-KH" sz="24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គ្រប់គ្រង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ច្បាស់លាស់ 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ព្រមទាំងការ​ចូលរួម​អនុវត្តពី​គ្រប់​តួអង្គ​ពាក់ព័ន្ធ​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បដោយស័ក្តិសិទ្ធភាពនិងប្រសិទ្ធ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​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ភា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ព។</a:t>
            </a:r>
            <a:endParaRPr lang="en-US" sz="24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290513" indent="-290513">
              <a:lnSpc>
                <a:spcPct val="150000"/>
              </a:lnSpc>
              <a:buNone/>
            </a:pP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៤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-សមត្ថភាព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​ស្ថាប័ន​និង​ធនធានមនុស្ស ចាំបាច់​ត្រូវ​ពង្រឹង​បន្ថែម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ដើម្បី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ទ្រទ្រង់​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អនុវត្ត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ប្រព័ន្ធថវិកា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ថ្មី 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ប្រកបដោយ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ជោគជ័យ</a:t>
            </a:r>
            <a:r>
              <a:rPr lang="ca-ES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និង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ចីរ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ភា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ព។</a:t>
            </a:r>
            <a:endParaRPr lang="en-US" sz="2400" dirty="0"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8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62213" y="5867401"/>
            <a:ext cx="9248775" cy="6540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solidFill>
                  <a:srgbClr val="00B050"/>
                </a:solidFill>
                <a:latin typeface="FK2" pitchFamily="2" charset="0"/>
              </a:rPr>
              <a:t/>
            </a:r>
            <a:br>
              <a:rPr lang="en-US" sz="4800" b="0" dirty="0">
                <a:solidFill>
                  <a:srgbClr val="00B050"/>
                </a:solidFill>
                <a:latin typeface="FK2" pitchFamily="2" charset="0"/>
              </a:rPr>
            </a:br>
            <a:endParaRPr lang="en-US" sz="4800" b="0" dirty="0">
              <a:solidFill>
                <a:srgbClr val="00B050"/>
              </a:solidFill>
              <a:latin typeface="FK2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11582400" cy="3416320"/>
          </a:xfrm>
          <a:prstGeom prst="rect">
            <a:avLst/>
          </a:prstGeom>
          <a:solidFill>
            <a:srgbClr val="00B05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ប្រព័ន្ធ 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យន្តការ​ ក្របខ័ណ្ឌគតិយុត្ត និង</a:t>
            </a: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ធនធានមនុស្ស </a:t>
            </a:r>
            <a:r>
              <a:rPr lang="en-U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 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គឺ​</a:t>
            </a: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ជាកត្តាគន្លឹះ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កំណត់ជោគជ័យ</a:t>
            </a:r>
            <a:r>
              <a:rPr lang="en-U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ធានាវិន័យ តម្លាភាព</a:t>
            </a:r>
            <a:r>
              <a:rPr lang="en-U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គ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ណ</a:t>
            </a: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នេយ្យភាព  ស័ក្តិសិទ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្ធភា</a:t>
            </a: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ព 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និង</a:t>
            </a:r>
            <a:r>
              <a:rPr lang="km-KH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ប្រសិទ្ធ</a:t>
            </a: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ភាព</a:t>
            </a:r>
          </a:p>
          <a:p>
            <a:pPr algn="ctr">
              <a:lnSpc>
                <a:spcPct val="150000"/>
              </a:lnSpc>
            </a:pPr>
            <a:r>
              <a:rPr lang="ca-ES" sz="3600" dirty="0" smtClean="0">
                <a:solidFill>
                  <a:schemeClr val="bg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នៃ​ប្រព័ន្ធ​ហិរញ្ញ​វត្ថុ​សាធារណៈ</a:t>
            </a:r>
            <a:endParaRPr lang="km-KH" sz="3600" dirty="0" smtClean="0">
              <a:solidFill>
                <a:schemeClr val="bg1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5257800"/>
            <a:ext cx="3906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60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សូមអរគុណ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2514600"/>
            <a:ext cx="6595075" cy="1546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</a:pPr>
            <a:r>
              <a:rPr lang="km-KH" sz="5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១. </a:t>
            </a:r>
            <a:r>
              <a:rPr lang="ca-ES" sz="5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ទិស</a:t>
            </a:r>
            <a:r>
              <a:rPr lang="ca-ES" sz="54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ដៅ</a:t>
            </a:r>
            <a:r>
              <a:rPr lang="km-KH" sz="54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យុទ្ធសាស្ត្រ </a:t>
            </a:r>
            <a:endParaRPr lang="ca-ES" sz="54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2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latin typeface="Khmer MEF2" panose="02000506000000020004" pitchFamily="2" charset="0"/>
                <a:cs typeface="Khmer MEF2" panose="02000506000000020004" pitchFamily="2" charset="0"/>
              </a:rPr>
              <a:pPr/>
              <a:t>4</a:t>
            </a:fld>
            <a:endParaRPr lang="en-US" dirty="0"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10972800" cy="764433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r>
              <a:rPr lang="ca-ES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ការកែ</a:t>
            </a:r>
            <a:r>
              <a:rPr lang="km-KH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ទម្រង់ប្រព័ន្ធថវិកា</a:t>
            </a:r>
            <a:r>
              <a:rPr lang="ca-ES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គឺជាស្នូល</a:t>
            </a:r>
            <a:r>
              <a:rPr lang="en-US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នៃដំណាក់កាលទី៣ និងទី៤</a:t>
            </a:r>
            <a:r>
              <a:rPr lang="en-US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ca-ES" sz="24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នៃ​ </a:t>
            </a:r>
            <a:r>
              <a:rPr lang="en-US" sz="2400" dirty="0" err="1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</a:t>
            </a:r>
            <a:r>
              <a:rPr lang="en-US" sz="2400" dirty="0" err="1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.ហ.ស</a:t>
            </a:r>
            <a:r>
              <a:rPr lang="en-US" sz="2400" dirty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. </a:t>
            </a:r>
          </a:p>
        </p:txBody>
      </p:sp>
      <p:sp>
        <p:nvSpPr>
          <p:cNvPr id="17" name="Up-Down Arrow 16"/>
          <p:cNvSpPr/>
          <p:nvPr/>
        </p:nvSpPr>
        <p:spPr>
          <a:xfrm>
            <a:off x="0" y="1562714"/>
            <a:ext cx="974326" cy="5125437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50000"/>
              </a:lnSpc>
            </a:pP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២០០៥</a:t>
            </a:r>
            <a:r>
              <a:rPr lang="en-U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-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២០២៥</a:t>
            </a:r>
            <a:endParaRPr lang="en-US" sz="1400" dirty="0">
              <a:solidFill>
                <a:schemeClr val="tx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465834" y="4601904"/>
            <a:ext cx="1040946" cy="2179896"/>
          </a:xfrm>
          <a:prstGeom prst="upArrow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ct val="150000"/>
              </a:lnSpc>
            </a:pP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ទី១</a:t>
            </a:r>
            <a:r>
              <a:rPr lang="ca-E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៖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២០០៥</a:t>
            </a:r>
            <a:r>
              <a:rPr lang="en-U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-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២០០៨</a:t>
            </a:r>
            <a:endParaRPr lang="en-US" sz="1400" dirty="0">
              <a:solidFill>
                <a:schemeClr val="tx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843658" y="3622769"/>
            <a:ext cx="1040946" cy="2048659"/>
          </a:xfrm>
          <a:prstGeom prst="upArrow">
            <a:avLst/>
          </a:prstGeom>
          <a:solidFill>
            <a:srgbClr val="F2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ct val="150000"/>
              </a:lnSpc>
            </a:pP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ទី</a:t>
            </a:r>
            <a:r>
              <a:rPr lang="ca-E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២៖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២០០៩</a:t>
            </a:r>
            <a:r>
              <a:rPr lang="en-U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-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២០០១៥</a:t>
            </a:r>
            <a:endParaRPr lang="en-US" sz="1400" dirty="0">
              <a:solidFill>
                <a:schemeClr val="tx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1210678" y="2402580"/>
            <a:ext cx="1036782" cy="2048659"/>
          </a:xfrm>
          <a:prstGeom prst="upArrow">
            <a:avLst/>
          </a:prstGeom>
          <a:solidFill>
            <a:srgbClr val="E6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ទី៣</a:t>
            </a:r>
            <a:r>
              <a:rPr lang="ca-E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៖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២០១៦</a:t>
            </a:r>
            <a:r>
              <a:rPr lang="en-U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-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២០២០</a:t>
            </a:r>
            <a:endParaRPr lang="en-US" sz="1400" dirty="0">
              <a:solidFill>
                <a:schemeClr val="tx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590465" y="914400"/>
            <a:ext cx="1040946" cy="2075886"/>
          </a:xfrm>
          <a:prstGeom prst="upArrow">
            <a:avLst/>
          </a:prstGeom>
          <a:solidFill>
            <a:srgbClr val="FDE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50000"/>
              </a:lnSpc>
            </a:pP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ទី៤</a:t>
            </a:r>
            <a:r>
              <a:rPr lang="ca-E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៖ 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២០២</a:t>
            </a:r>
            <a:r>
              <a:rPr lang="ca-E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១</a:t>
            </a:r>
            <a:r>
              <a:rPr lang="en-US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-</a:t>
            </a:r>
            <a:r>
              <a:rPr lang="km-KH" sz="1400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២០២៥</a:t>
            </a:r>
            <a:endParaRPr lang="en-US" sz="1400" dirty="0">
              <a:solidFill>
                <a:schemeClr val="tx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813" y="1539562"/>
            <a:ext cx="9412150" cy="1051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m-KH" dirty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គណនេយ្យភាពសមិទ្ធ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កម្ម</a:t>
            </a:r>
            <a:r>
              <a:rPr lang="ca-ES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៖</a:t>
            </a:r>
            <a:r>
              <a:rPr lang="en-US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ប្រព័ន្ធ</a:t>
            </a:r>
            <a:r>
              <a:rPr lang="ca-ES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ត្រួតពិនិត្យ​និង​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វាយ</a:t>
            </a: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តម្លៃលទ្ធផល និងសមិទ្ធកម្ម (ជំហានទី ៤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91888" y="3032126"/>
            <a:ext cx="9412150" cy="1051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ថវិកាផ្សារ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ភ្ជាប់</a:t>
            </a:r>
            <a:r>
              <a:rPr lang="ca-ES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ជាមួយ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គោលនយោបាយ</a:t>
            </a:r>
            <a:r>
              <a:rPr lang="ca-ES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៖ 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</a:t>
            </a:r>
            <a:r>
              <a:rPr lang="ca-ES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ារកែ​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ទម្រង់</a:t>
            </a: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ប្រព័ន្ធ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ថវិកា</a:t>
            </a:r>
            <a:r>
              <a:rPr lang="ca-ES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(ជំហានទី ៣)</a:t>
            </a:r>
          </a:p>
          <a:p>
            <a:pPr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ផែនការយុទ្ធសាស្ត្រថវិកា ថវិកាកម្មវិធី អង្គភាពថវិកា</a:t>
            </a:r>
            <a:endParaRPr lang="en-US" dirty="0">
              <a:solidFill>
                <a:schemeClr val="tx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29069" y="4519918"/>
            <a:ext cx="9412150" cy="10514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គណនេយ្យភាពហិរញ្ញ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វត្ថុ</a:t>
            </a:r>
            <a:r>
              <a:rPr lang="ca-ES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៖ </a:t>
            </a: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ប្លង់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គណនីថ្មី </a:t>
            </a: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មាតិកាថវិកាថ្មី អង្គភាពថវិកា (ជំហានទី ២)</a:t>
            </a:r>
          </a:p>
          <a:p>
            <a:pPr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ប្រព័ន្ធព័ត៌មានវិទ្យា</a:t>
            </a:r>
            <a:r>
              <a:rPr lang="km-KH" dirty="0" smtClean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សម្រាប់គ្រប់គ្រង</a:t>
            </a: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ហិរញ្ញវត្ថុ</a:t>
            </a:r>
            <a:endParaRPr lang="en-US" dirty="0">
              <a:solidFill>
                <a:schemeClr val="tx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64131" y="5743376"/>
            <a:ext cx="9412150" cy="10514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ភាពជឿទុកចិត្តលើ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ថវិកា</a:t>
            </a:r>
            <a:r>
              <a:rPr lang="ca-ES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dirty="0" smtClean="0">
                <a:solidFill>
                  <a:schemeClr val="tx1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៖ </a:t>
            </a: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ពង្រឹងការប្រមូល ​និងការគ្រប់គ្រងចំណូល (ជំហានទី ១)</a:t>
            </a:r>
          </a:p>
          <a:p>
            <a:pPr>
              <a:lnSpc>
                <a:spcPct val="150000"/>
              </a:lnSpc>
            </a:pPr>
            <a:r>
              <a:rPr lang="km-KH" dirty="0">
                <a:solidFill>
                  <a:schemeClr val="tx1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គណនីទោលរតនាគារជាតិ និងការគ្រប់គ្រងសាច់ប្រាក់</a:t>
            </a:r>
            <a:endParaRPr lang="en-US" dirty="0">
              <a:solidFill>
                <a:schemeClr val="tx1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350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10668000" cy="762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lnSpc>
                <a:spcPts val="3500"/>
              </a:lnSpc>
            </a:pP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១.</a:t>
            </a:r>
            <a:r>
              <a:rPr lang="ca-ES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ទិសដៅយុទ្ធសាស្ត្រ</a:t>
            </a:r>
            <a:r>
              <a:rPr lang="ca-ES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​ នៃ​ការកែទម្រង់​ប្រព័ន្ធថវិកា </a:t>
            </a: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(</a:t>
            </a:r>
            <a:r>
              <a:rPr lang="ca-ES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</a:t>
            </a: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)</a:t>
            </a:r>
            <a:endParaRPr lang="en-US" sz="20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28600" y="1676400"/>
            <a:ext cx="11734800" cy="464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a-ES" sz="24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ca-ES" sz="24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  </a:t>
            </a:r>
            <a:r>
              <a:rPr lang="km-KH" sz="24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គោលដៅ</a:t>
            </a:r>
            <a:r>
              <a:rPr lang="ca-ES" sz="24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គន្លឹះ</a:t>
            </a:r>
            <a:r>
              <a:rPr lang="km-KH" sz="24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២</a:t>
            </a:r>
            <a:r>
              <a:rPr lang="ca-ES" sz="24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នៃការកែទម្រង់ប្រព័ន្ធថវិកា គឺ៖</a:t>
            </a:r>
            <a:endParaRPr lang="en-US" sz="2400" dirty="0">
              <a:solidFill>
                <a:srgbClr val="0070C0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>
              <a:lnSpc>
                <a:spcPct val="150000"/>
              </a:lnSpc>
              <a:buFont typeface="Khmer MEF2" panose="02000506000000020004" pitchFamily="2" charset="0"/>
              <a:buChar char="-"/>
            </a:pPr>
            <a:r>
              <a:rPr lang="km-KH" sz="2400" spc="-80" dirty="0">
                <a:latin typeface="Khmer MEF1" panose="02000506000000020004" pitchFamily="2" charset="0"/>
                <a:cs typeface="Khmer MEF1" panose="02000506000000020004" pitchFamily="2" charset="0"/>
              </a:rPr>
              <a:t>បង្កើនវិន័យក្នុងការគ្រប់គ្រងហិរញ្ញវត្ថុសាធារណៈ (តុល្យភាព/ចីរភាព) បង្កើនប្រសិទ្ធភាពវិភាជ​ (វិភាជ​</a:t>
            </a:r>
            <a:r>
              <a:rPr lang="km-KH" sz="2400" spc="-8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​ចំ</a:t>
            </a:r>
            <a:r>
              <a:rPr lang="km-KH" sz="2400" spc="-80" dirty="0">
                <a:latin typeface="Khmer MEF1" panose="02000506000000020004" pitchFamily="2" charset="0"/>
                <a:cs typeface="Khmer MEF1" panose="02000506000000020004" pitchFamily="2" charset="0"/>
              </a:rPr>
              <a:t>គោល</a:t>
            </a:r>
            <a:r>
              <a:rPr lang="km-KH" sz="2400" spc="-8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ដៅឤ</a:t>
            </a:r>
            <a:r>
              <a:rPr lang="km-KH" sz="2400" spc="-80" dirty="0">
                <a:latin typeface="Khmer MEF1" panose="02000506000000020004" pitchFamily="2" charset="0"/>
                <a:cs typeface="Khmer MEF1" panose="02000506000000020004" pitchFamily="2" charset="0"/>
              </a:rPr>
              <a:t>ទិភាព) 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និងបង្កើនប្រសិទ្ធ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ភាពបច្ចេកទេស 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(ចំណាយ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ប្រកបដោយស័ក្តិសិទ្ធភាព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និង​</a:t>
            </a:r>
            <a:r>
              <a:rPr lang="km-KH" sz="24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ប្រសិទ្ធ</a:t>
            </a: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ភាព)។</a:t>
            </a:r>
            <a:endParaRPr lang="en-US" sz="24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>
              <a:lnSpc>
                <a:spcPct val="150000"/>
              </a:lnSpc>
              <a:buFont typeface="Khmer MEF2" panose="02000506000000020004" pitchFamily="2" charset="0"/>
              <a:buChar char="-"/>
            </a:pPr>
            <a:r>
              <a:rPr lang="km-KH" sz="2400" dirty="0">
                <a:latin typeface="Khmer MEF1" panose="02000506000000020004" pitchFamily="2" charset="0"/>
                <a:cs typeface="Khmer MEF1" panose="02000506000000020004" pitchFamily="2" charset="0"/>
              </a:rPr>
              <a:t>ការផ្លាស់ប្តូរជាបណ្តើរៗ ពីប្រព័ន្ធថវិកាផ្តោតលើធាតុចូល និងមជ្ឈការ ទៅប្រព័ន្ធថវិកា និងការគ្រប់គ្រង ដែលផ្តោតលើធាតុចេញ (លទ្ធផល និងសមិទ្ធកម្ម) ព្រមទាំងមានលក្ខណៈវិសហមជ្ឈការ និងវិមជ្ឈការសមស្រប។</a:t>
            </a:r>
            <a:endParaRPr lang="en-US" sz="2400" dirty="0"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835" y="1066800"/>
            <a:ext cx="406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តើយើងត្រូវធ្វើដំណើរទៅណា?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93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6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8686800" cy="762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lnSpc>
                <a:spcPts val="3500"/>
              </a:lnSpc>
            </a:pP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១.ទិសដៅយុទ្ធសាស្ត្រ នៃកំណែទម្រង់ប្រព័ន្ធថវិកា (២)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52400" y="1416050"/>
            <a:ext cx="11887200" cy="53054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a-ES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ca-ES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  </a:t>
            </a:r>
            <a:r>
              <a:rPr lang="km-KH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ដំណើរ</a:t>
            </a:r>
            <a:r>
              <a:rPr lang="km-KH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ការនៃដំណាក់កាលទាំង ៤ នៃវដ្តថវិកានឹងត្រូវបានផ្លាស់ប្តូរនៅក្នុងប្រព័ន្ធ</a:t>
            </a:r>
            <a:r>
              <a:rPr lang="km-KH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ទាំងមូល</a:t>
            </a:r>
            <a:r>
              <a:rPr lang="ca-ES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ca-ES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គឺ​៖</a:t>
            </a:r>
            <a:endParaRPr lang="en-US" sz="2000" dirty="0">
              <a:solidFill>
                <a:srgbClr val="0070C0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231775" indent="-231775">
              <a:lnSpc>
                <a:spcPct val="150000"/>
              </a:lnSpc>
              <a:buNone/>
            </a:pPr>
            <a:r>
              <a:rPr lang="km-KH" sz="2000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១-ការរៀបចំថវិកាៈ</a:t>
            </a:r>
            <a:r>
              <a:rPr lang="km-KH" sz="2000" u="sng" dirty="0">
                <a:latin typeface="Khmer MEF1" panose="02000506000000020004" pitchFamily="2" charset="0"/>
                <a:cs typeface="Khmer MEF1" panose="02000506000000020004" pitchFamily="2" charset="0"/>
              </a:rPr>
              <a:t>ត្រូវផ្អែកលើគោលនយោបាយ កម្មវិធី និងសូចនាករ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 ដែលមានក្របខ័ណ្ឌគតិ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យុត្ត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និងយន្តការ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ច្បាស់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លាស់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ក្នុងការ ផ្សារ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ភ្ជាប់ថវិកាទៅនឹងគោលនយោបាយ និងឤចវាស់វែងលទ្ធផល ដើម្បីធានាវិន័យថវិកា (តុល្យភាព/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និ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រ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ន្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ត​ភាព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) </a:t>
            </a: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ប្រសិទ្ធភាពវិភាជ (វិភា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ជចំគោលដៅ</a:t>
            </a: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ឤទិភាព) និងប្រសិទ្ធ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ភាពបច្ចេកទេស </a:t>
            </a: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(ចំណាយ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ប្រកបដោយស័ក្តិសិទ្ធភាព</a:t>
            </a:r>
            <a:r>
              <a:rPr lang="km-KH" sz="2000" spc="-50" dirty="0">
                <a:latin typeface="Khmer MEF1" panose="02000506000000020004" pitchFamily="2" charset="0"/>
                <a:cs typeface="Khmer MEF1" panose="02000506000000020004" pitchFamily="2" charset="0"/>
              </a:rPr>
              <a:t>) </a:t>
            </a:r>
            <a:r>
              <a:rPr lang="km-KH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ព្រមទាំង</a:t>
            </a:r>
            <a:r>
              <a:rPr lang="ca-ES" sz="2000" spc="-5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គោល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ការណ៍គ្រឹះទាំង ១១ នៃថវិកា។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231775" indent="-231775">
              <a:lnSpc>
                <a:spcPct val="150000"/>
              </a:lnSpc>
              <a:buNone/>
            </a:pPr>
            <a:r>
              <a:rPr lang="km-KH" sz="2000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២-ការអនុម័តថវិកាៈ </a:t>
            </a:r>
            <a:r>
              <a:rPr lang="km-KH" sz="2000" u="sng" dirty="0">
                <a:latin typeface="Khmer MEF1" panose="02000506000000020004" pitchFamily="2" charset="0"/>
                <a:cs typeface="Khmer MEF1" panose="02000506000000020004" pitchFamily="2" charset="0"/>
              </a:rPr>
              <a:t>ត្រូវផ្លាស់ប្តូរពីប្រភេទ ជំពូក ទៅជាគោលនយោបាយ កម្មវិធី និងសូចនាក</a:t>
            </a:r>
            <a:r>
              <a:rPr lang="km-KH" sz="2000" u="sng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រ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។</a:t>
            </a:r>
          </a:p>
          <a:p>
            <a:pPr marL="231775" indent="-231775">
              <a:lnSpc>
                <a:spcPct val="150000"/>
              </a:lnSpc>
              <a:buNone/>
            </a:pPr>
            <a:r>
              <a:rPr lang="km-KH" sz="2000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៣-ការអនុវត្តថវិកាៈ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ធានាឱ្យមានការអនុវត្តថវិកា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ប្រកបដោយស័ក្តិសិទ្ធភាពនិង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ប្រសិទ្ធភាព ពិសេស គឺការផ្លាស់ប្តូរពី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ការ             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តាមដាន​និង​វាយតម្លៃ​</a:t>
            </a:r>
            <a:r>
              <a:rPr lang="km-KH" sz="2000" u="sng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លើ</a:t>
            </a:r>
            <a:r>
              <a:rPr lang="km-KH" sz="2000" u="sng" dirty="0">
                <a:latin typeface="Khmer MEF1" panose="02000506000000020004" pitchFamily="2" charset="0"/>
                <a:cs typeface="Khmer MEF1" panose="02000506000000020004" pitchFamily="2" charset="0"/>
              </a:rPr>
              <a:t>ធាតុចូល ទៅជា</a:t>
            </a:r>
            <a:r>
              <a:rPr lang="km-KH" sz="2000" u="sng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ca-ES" sz="2000" u="sng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តាមដាន​​និង​</a:t>
            </a:r>
            <a:r>
              <a:rPr lang="km-KH" sz="2000" u="sng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វាយ</a:t>
            </a:r>
            <a:r>
              <a:rPr lang="km-KH" sz="2000" u="sng" dirty="0">
                <a:latin typeface="Khmer MEF1" panose="02000506000000020004" pitchFamily="2" charset="0"/>
                <a:cs typeface="Khmer MEF1" panose="02000506000000020004" pitchFamily="2" charset="0"/>
              </a:rPr>
              <a:t>តម្លៃលើធាតុចេញ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231775" indent="-231775">
              <a:lnSpc>
                <a:spcPct val="150000"/>
              </a:lnSpc>
              <a:buNone/>
            </a:pPr>
            <a:r>
              <a:rPr lang="km-KH" sz="2000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៤-</a:t>
            </a:r>
            <a:r>
              <a:rPr lang="km-KH" sz="2000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ការ</a:t>
            </a:r>
            <a:r>
              <a:rPr lang="ca-ES" sz="2000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ត្រួតពិនិត្យនិង​</a:t>
            </a:r>
            <a:r>
              <a:rPr lang="km-KH" sz="2000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វាយ</a:t>
            </a:r>
            <a:r>
              <a:rPr lang="km-KH" sz="2000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តម្លៃលទ្ធ</a:t>
            </a:r>
            <a:r>
              <a:rPr lang="km-KH" sz="2000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ផលនិង</a:t>
            </a:r>
            <a:r>
              <a:rPr lang="km-KH" sz="2000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សមិទ្ធកម្មៈ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ធានាឱ្យមានតម្លាភាព គណនេយ្យភាព និងការទទួលខុសត្រូវច្បាស់លាស់ 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ដើម្បីឤ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ចអនុវត្តក្របខ័ណ្ឌ និងយន្តការតាមដានវាយតម្លៃលទ្ធផល និងការគ្រប់គ្រងផ្តោតលើធាតុ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ចេញ</a:t>
            </a:r>
            <a:r>
              <a:rPr lang="en-U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         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(វិសហមជ្ឈការ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/វិ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មជ្ឈការ) 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ប្រកបដោយស័ក្តិសិទ្ធភាព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និងប្រសិទ្ធភាព។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`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45138" y="989267"/>
            <a:ext cx="7063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តើប្រព័ន្ធថវិកា</a:t>
            </a:r>
            <a:r>
              <a:rPr lang="ca-ES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ca-ES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នៅ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ឆ្នាំ២០២០ មានលក្ខណៈដូចម្តេច?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2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7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8686800" cy="7620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lnSpc>
                <a:spcPts val="3500"/>
              </a:lnSpc>
            </a:pP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១​.ទិសដៅយុទ្ធសាស្ត្រ នៃ</a:t>
            </a:r>
            <a:r>
              <a:rPr lang="ca-ES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ការកែ</a:t>
            </a: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ទម្រង់ប្រព័ន្ធថវិកា (៣)</a:t>
            </a:r>
            <a:endParaRPr lang="en-US" sz="28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90500" y="1415194"/>
            <a:ext cx="11811000" cy="53959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បន្ត</a:t>
            </a:r>
            <a:r>
              <a:rPr lang="km-KH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ពង្រឹងភាពជឿទុកចិត្តលើថវិកា និងបង្កើនជាបណ្តើរៗគណនេយ្យភាពហិរញ្ញវត្ថុ និង </a:t>
            </a:r>
            <a:r>
              <a:rPr lang="km-KH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ការ</a:t>
            </a:r>
            <a:r>
              <a:rPr lang="km-KH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ផ្សារភ្ជាប់</a:t>
            </a:r>
            <a:r>
              <a:rPr lang="km-KH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ថវិកាទៅនឹង</a:t>
            </a:r>
            <a:r>
              <a:rPr lang="km-KH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គោលនយោបាយ ព្រមទាំងត្រៀមអនុវត្តគណនេយ្យភាពសមិទ្ធ</a:t>
            </a:r>
            <a:r>
              <a:rPr lang="km-KH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កម្ម</a:t>
            </a:r>
            <a:r>
              <a:rPr lang="ca-ES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ca-ES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គឺ​៖</a:t>
            </a:r>
            <a:endParaRPr lang="en-US" sz="2000" dirty="0">
              <a:solidFill>
                <a:srgbClr val="0070C0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</a:t>
            </a:r>
            <a:r>
              <a:rPr lang="en-US" sz="2000" dirty="0" err="1" smtClean="0">
                <a:solidFill>
                  <a:srgbClr val="180397"/>
                </a:solidFill>
                <a:latin typeface="Khmer MEF2" pitchFamily="2" charset="0"/>
                <a:cs typeface="Khmer MEF2" pitchFamily="2" charset="0"/>
              </a:rPr>
              <a:t>ផែនការសកម្មភាព</a:t>
            </a:r>
            <a:r>
              <a:rPr lang="en-US" sz="2000" dirty="0" smtClean="0">
                <a:solidFill>
                  <a:srgbClr val="180397"/>
                </a:solidFill>
                <a:latin typeface="Khmer MEF2" pitchFamily="2" charset="0"/>
                <a:cs typeface="Khmer MEF2" pitchFamily="2" charset="0"/>
              </a:rPr>
              <a:t> </a:t>
            </a:r>
            <a:r>
              <a:rPr lang="en-US" sz="2000" dirty="0" err="1" smtClean="0">
                <a:solidFill>
                  <a:srgbClr val="180397"/>
                </a:solidFill>
                <a:latin typeface="Khmer MEF2" pitchFamily="2" charset="0"/>
                <a:cs typeface="Khmer MEF2" pitchFamily="2" charset="0"/>
              </a:rPr>
              <a:t>ដែលត្រូវ</a:t>
            </a:r>
            <a:r>
              <a:rPr lang="en-US" sz="2000" dirty="0" smtClean="0">
                <a:solidFill>
                  <a:srgbClr val="180397"/>
                </a:solidFill>
                <a:latin typeface="Khmer MEF2" pitchFamily="2" charset="0"/>
                <a:cs typeface="Khmer MEF2" pitchFamily="2" charset="0"/>
              </a:rPr>
              <a:t>​</a:t>
            </a:r>
            <a:r>
              <a:rPr lang="en-US" sz="2000" dirty="0" err="1" smtClean="0">
                <a:solidFill>
                  <a:srgbClr val="180397"/>
                </a:solidFill>
                <a:latin typeface="Khmer MEF2" pitchFamily="2" charset="0"/>
                <a:cs typeface="Khmer MEF2" pitchFamily="2" charset="0"/>
              </a:rPr>
              <a:t>បញ្ចប</a:t>
            </a:r>
            <a:r>
              <a:rPr lang="en-US" sz="2000" dirty="0" smtClean="0">
                <a:solidFill>
                  <a:srgbClr val="180397"/>
                </a:solidFill>
                <a:latin typeface="Khmer MEF2" pitchFamily="2" charset="0"/>
                <a:cs typeface="Khmer MEF2" pitchFamily="2" charset="0"/>
              </a:rPr>
              <a:t>់​ដំណាក់កាលទី២ </a:t>
            </a:r>
            <a:r>
              <a:rPr lang="en-US" sz="2000" dirty="0" smtClean="0">
                <a:solidFill>
                  <a:srgbClr val="180397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(</a:t>
            </a:r>
            <a:r>
              <a:rPr lang="km-KH" sz="2000" u="sng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២០១៥</a:t>
            </a:r>
            <a:r>
              <a:rPr lang="ca-ES" sz="2000" u="sng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)</a:t>
            </a:r>
            <a:r>
              <a:rPr lang="en-US" sz="2000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:</a:t>
            </a:r>
            <a:endParaRPr lang="en-US" sz="2000" dirty="0">
              <a:solidFill>
                <a:srgbClr val="180397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  <a:p>
            <a:pPr lvl="1" algn="just">
              <a:lnSpc>
                <a:spcPct val="150000"/>
              </a:lnSpc>
              <a:buFont typeface="Khmer MEF2" panose="02000506000000020004" pitchFamily="2" charset="0"/>
              <a:buChar char="-"/>
            </a:pP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បន្តពង្រឹង និងបង្កើនស្ថិរភាព នៃភាពជឿ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ទុកចិត្ត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នៃ​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ថវិកា (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ចង្កោម​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សកម្មភាព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គន្លឹះ ៤)។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1">
              <a:lnSpc>
                <a:spcPct val="150000"/>
              </a:lnSpc>
              <a:buFont typeface="Khmer MEF2" panose="02000506000000020004" pitchFamily="2" charset="0"/>
              <a:buChar char="-"/>
            </a:pPr>
            <a:r>
              <a:rPr lang="km-KH" sz="2000" spc="-80" dirty="0">
                <a:latin typeface="Khmer MEF1" panose="02000506000000020004" pitchFamily="2" charset="0"/>
                <a:cs typeface="Khmer MEF1" panose="02000506000000020004" pitchFamily="2" charset="0"/>
              </a:rPr>
              <a:t>បន្តជំរុញការងារត្រៀមលក្ខណៈសម្រាប់ការដាក់ឱ្យអនុវត្តប្រព័ន្ធព័ត៌មាន</a:t>
            </a:r>
            <a:r>
              <a:rPr lang="km-KH" sz="2000" spc="-8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វិទ្យា សម្រាប់</a:t>
            </a:r>
            <a:r>
              <a:rPr lang="km-KH" sz="2000" spc="-80" dirty="0">
                <a:latin typeface="Khmer MEF1" panose="02000506000000020004" pitchFamily="2" charset="0"/>
                <a:cs typeface="Khmer MEF1" panose="02000506000000020004" pitchFamily="2" charset="0"/>
              </a:rPr>
              <a:t>ការគ្រប់គ្រងហិរញ្ញវត្ថុ ជំហានទី១ </a:t>
            </a:r>
            <a:r>
              <a:rPr lang="km-KH" sz="2000" spc="-8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ឆ្នាំ </a:t>
            </a:r>
            <a:r>
              <a:rPr lang="km-KH" sz="2000" spc="-80" dirty="0">
                <a:latin typeface="Khmer MEF1" panose="02000506000000020004" pitchFamily="2" charset="0"/>
                <a:cs typeface="Khmer MEF1" panose="02000506000000020004" pitchFamily="2" charset="0"/>
              </a:rPr>
              <a:t>២០១៥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និងពង្រឹងការអនុវត្តក្នុងឆ្នាំ២០១៥ ដើម្បីឈានទៅអនុវត្តពេញលេញនៅឆ្នាំ២០១៦ (មាតិកាថវិកាថ្មី ប្លង់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គណនីថ្មីកិច្ច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ដំណើរការ 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នៃការ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អនុវត្តថវិកាថ្មី 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ប្រព័ន្ធ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កត់ត្រា និងរបាយការណ៍)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1">
              <a:lnSpc>
                <a:spcPct val="150000"/>
              </a:lnSpc>
              <a:buFont typeface="Khmer MEF2" panose="02000506000000020004" pitchFamily="2" charset="0"/>
              <a:buChar char="-"/>
            </a:pP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ពង្រឹង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និងពង្រីកការអនុវត្តថវិកាកម្មវិធី (ពេញលេញសម្រាប់ក្រសួង ១០ នៅ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ឆ្នាំ២០១៥ និង ក្រសួង</a:t>
            </a:r>
            <a:r>
              <a:rPr lang="ca-ES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 ១៥ ​នៅ​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ឆ្នាំ២០១៦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)។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1" algn="just">
              <a:lnSpc>
                <a:spcPct val="150000"/>
              </a:lnSpc>
              <a:buFont typeface="Khmer MEF2" panose="02000506000000020004" pitchFamily="2" charset="0"/>
              <a:buChar char="-"/>
            </a:pP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បន្តជំរុញការត្រៀមលក្ខណៈសម្រាប់ការដាក់ឱ្យអនុវត្តសាកល្បងអង្គភាពថវិកា។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1">
              <a:lnSpc>
                <a:spcPct val="150000"/>
              </a:lnSpc>
              <a:buFont typeface="Khmer MEF2" panose="02000506000000020004" pitchFamily="2" charset="0"/>
              <a:buChar char="-"/>
            </a:pP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បន្តជំរុញការកែលម្អ និងវាយតម្លៃការអនុវត្ត ព្រមទាំងរៀបចំត្រៀមលក្ខ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ណៈ សម្រាប់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ដាក់ផែនការយុទ្ធសាស្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ត្រថវិកាឆ្លង        គ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ណៈរដ្ឋមន្ត្រី។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0368" y="986135"/>
            <a:ext cx="969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តើត្រូវធ្វើយ៉ាងដូចម្តេចទើបអាចឆ្ពោះទៅរកប្រព័ន្</a:t>
            </a: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ធ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ថវិកា</a:t>
            </a:r>
            <a:r>
              <a:rPr lang="ca-ES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នៅឆ្នាំ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២០២០បាន?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3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8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8686800" cy="762000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>
              <a:lnSpc>
                <a:spcPts val="3500"/>
              </a:lnSpc>
            </a:pPr>
            <a:r>
              <a:rPr lang="km-KH" sz="28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១​.ទិសដៅយុទ្ធសាស្ត្រ នៃកំណែទម្រង់ប្រព័ន្ធថវិកា (៤)</a:t>
            </a:r>
            <a:endParaRPr lang="en-US" sz="2800" dirty="0">
              <a:solidFill>
                <a:srgbClr val="00B050"/>
              </a:solidFill>
              <a:latin typeface="FK2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527175"/>
            <a:ext cx="11811000" cy="479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បន្តពង្រឹងភាពជឿទុកចិត្តលើថវិកា និងបង្កើនជាបណ្តើរៗគណនេយ្យភាពហិរញ្ញវត្ថុ និង ការផ្សារភ្ជាប់</a:t>
            </a:r>
            <a:r>
              <a:rPr lang="km-KH" sz="2000" dirty="0" smtClean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ថវិកាទៅនឹង</a:t>
            </a:r>
            <a:r>
              <a:rPr lang="km-KH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គោលនយោបាយ ព្រមទាំងត្រៀមអនុវត្តគណនេយ្យភាពសមិទ្ធកម្ម</a:t>
            </a:r>
            <a:r>
              <a:rPr lang="ca-ES" sz="2000" dirty="0">
                <a:solidFill>
                  <a:srgbClr val="0070C0"/>
                </a:solidFill>
                <a:latin typeface="Khmer MEF1" panose="02000506000000020004" pitchFamily="2" charset="0"/>
                <a:cs typeface="Khmer MEF1" panose="02000506000000020004" pitchFamily="2" charset="0"/>
              </a:rPr>
              <a:t> គឺ​៖</a:t>
            </a:r>
            <a:endParaRPr lang="en-US" sz="2000" dirty="0">
              <a:solidFill>
                <a:srgbClr val="0070C0"/>
              </a:solidFill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u="sng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២០១៦</a:t>
            </a:r>
            <a:r>
              <a:rPr lang="km-KH" sz="2000" u="sng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-</a:t>
            </a:r>
            <a:r>
              <a:rPr lang="km-KH" sz="2000" u="sng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២០១៨</a:t>
            </a:r>
            <a:r>
              <a:rPr lang="km-KH" sz="2000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៖</a:t>
            </a:r>
            <a:r>
              <a:rPr lang="km-KH" sz="2000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</a:t>
            </a:r>
            <a:r>
              <a:rPr lang="km-KH" sz="2000" dirty="0">
                <a:latin typeface="Khmer MEF2" panose="02000506000000020004" pitchFamily="2" charset="0"/>
                <a:cs typeface="Khmer MEF2" panose="02000506000000020004" pitchFamily="2" charset="0"/>
              </a:rPr>
              <a:t>បន្តកែលម្អ ពិនិត្យឡើងវិញ និងរៀបចំលក្ខណៈសម្បត្តិ សម្រាប់ការអនុវត្តពេញលេញ </a:t>
            </a:r>
            <a:r>
              <a:rPr lang="km-KH" sz="2000" spc="-30" dirty="0">
                <a:latin typeface="Khmer MEF1" panose="02000506000000020004" pitchFamily="2" charset="0"/>
                <a:cs typeface="Khmer MEF1" panose="02000506000000020004" pitchFamily="2" charset="0"/>
              </a:rPr>
              <a:t>(ផែនការយុទ្ធសាស្ត្រ</a:t>
            </a:r>
            <a:r>
              <a:rPr lang="km-KH" sz="2000" spc="-3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ថវិកា, </a:t>
            </a:r>
            <a:r>
              <a:rPr lang="km-KH" sz="2000" spc="-30" dirty="0">
                <a:latin typeface="Khmer MEF1" panose="02000506000000020004" pitchFamily="2" charset="0"/>
                <a:cs typeface="Khmer MEF1" panose="02000506000000020004" pitchFamily="2" charset="0"/>
              </a:rPr>
              <a:t>ថវិកាកម្ម</a:t>
            </a:r>
            <a:r>
              <a:rPr lang="km-KH" sz="2000" spc="-3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វិធី, </a:t>
            </a:r>
            <a:r>
              <a:rPr lang="km-KH" sz="2000" spc="-30" dirty="0">
                <a:latin typeface="Khmer MEF1" panose="02000506000000020004" pitchFamily="2" charset="0"/>
                <a:cs typeface="Khmer MEF1" panose="02000506000000020004" pitchFamily="2" charset="0"/>
              </a:rPr>
              <a:t>អង្គភាព</a:t>
            </a:r>
            <a:r>
              <a:rPr lang="km-KH" sz="2000" spc="-3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ថវិកា, </a:t>
            </a:r>
            <a:r>
              <a:rPr lang="km-KH" sz="2000" spc="-30" dirty="0">
                <a:latin typeface="Khmer MEF1" panose="02000506000000020004" pitchFamily="2" charset="0"/>
                <a:cs typeface="Khmer MEF1" panose="02000506000000020004" pitchFamily="2" charset="0"/>
              </a:rPr>
              <a:t>មាតិកាថវិកា</a:t>
            </a:r>
            <a:r>
              <a:rPr lang="km-KH" sz="2000" spc="-3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ថ្មី, </a:t>
            </a:r>
            <a:r>
              <a:rPr lang="km-KH" sz="2000" spc="-30" dirty="0">
                <a:latin typeface="Khmer MEF1" panose="02000506000000020004" pitchFamily="2" charset="0"/>
                <a:cs typeface="Khmer MEF1" panose="02000506000000020004" pitchFamily="2" charset="0"/>
              </a:rPr>
              <a:t>ប្លង់</a:t>
            </a:r>
            <a:r>
              <a:rPr lang="km-KH" sz="2000" spc="-3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គណនីថ្មី,កិច្ច</a:t>
            </a:r>
            <a:r>
              <a:rPr lang="km-KH" sz="2000" spc="-30" dirty="0">
                <a:latin typeface="Khmer MEF1" panose="02000506000000020004" pitchFamily="2" charset="0"/>
                <a:cs typeface="Khmer MEF1" panose="02000506000000020004" pitchFamily="2" charset="0"/>
              </a:rPr>
              <a:t>ដំណើរ</a:t>
            </a:r>
            <a:r>
              <a:rPr lang="km-KH" sz="2000" spc="-3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ការនៃការ</a:t>
            </a:r>
            <a:r>
              <a:rPr lang="km-KH" sz="2000" spc="-30" dirty="0">
                <a:latin typeface="Khmer MEF1" panose="02000506000000020004" pitchFamily="2" charset="0"/>
                <a:cs typeface="Khmer MEF1" panose="02000506000000020004" pitchFamily="2" charset="0"/>
              </a:rPr>
              <a:t>អនុវត្តថវិកាថ្មី </a:t>
            </a:r>
            <a:r>
              <a:rPr lang="km-KH" sz="2000" dirty="0">
                <a:latin typeface="Khmer MEF1" panose="02000506000000020004" pitchFamily="2" charset="0"/>
                <a:cs typeface="Khmer MEF1" panose="02000506000000020004" pitchFamily="2" charset="0"/>
              </a:rPr>
              <a:t>ប្រព័ន្ធព័ត៌មានវិទ្យាសម្រាប់ការគ្រប់គ្រងហិរញ្ញវត្ថុ និង</a:t>
            </a:r>
            <a:r>
              <a:rPr lang="km-KH" sz="2000" u="sng" dirty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វិសោធនកម្ម</a:t>
            </a:r>
            <a:r>
              <a:rPr lang="km-KH" sz="2000" u="sng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ច្បាប់</a:t>
            </a:r>
            <a:r>
              <a:rPr lang="ca-ES" sz="2000" u="sng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ស្ដីពី​</a:t>
            </a:r>
            <a:r>
              <a:rPr lang="km-KH" sz="2000" u="sng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ប្រព័ន្ធ</a:t>
            </a:r>
            <a:r>
              <a:rPr lang="ca-ES" sz="2000" u="sng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ហិរញ្ញវត្ថុសាធារណៈ</a:t>
            </a:r>
            <a:r>
              <a:rPr lang="km-KH" sz="2000" dirty="0" smtClean="0">
                <a:latin typeface="Khmer MEF1" panose="02000506000000020004" pitchFamily="2" charset="0"/>
                <a:cs typeface="Khmer MEF1" panose="02000506000000020004" pitchFamily="2" charset="0"/>
              </a:rPr>
              <a:t>)។  </a:t>
            </a:r>
            <a:endParaRPr lang="en-US" sz="2000" dirty="0">
              <a:latin typeface="Khmer MEF1" panose="02000506000000020004" pitchFamily="2" charset="0"/>
              <a:cs typeface="Khmer MEF1" panose="02000506000000020004" pitchFamily="2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2000" u="sng" dirty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២០១៩-</a:t>
            </a:r>
            <a:r>
              <a:rPr lang="km-KH" sz="2000" u="sng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២០២០</a:t>
            </a:r>
            <a:r>
              <a:rPr lang="km-KH" sz="2000" dirty="0" smtClean="0">
                <a:solidFill>
                  <a:srgbClr val="180397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៖ </a:t>
            </a:r>
            <a:r>
              <a:rPr lang="km-KH" sz="2000" spc="-70" dirty="0" smtClean="0">
                <a:latin typeface="Khmer MEF2" panose="02000506000000020004" pitchFamily="2" charset="0"/>
                <a:cs typeface="Khmer MEF2" panose="02000506000000020004" pitchFamily="2" charset="0"/>
              </a:rPr>
              <a:t>ដាក់</a:t>
            </a:r>
            <a:r>
              <a:rPr lang="km-KH" sz="2000" spc="-70" dirty="0">
                <a:latin typeface="Khmer MEF2" panose="02000506000000020004" pitchFamily="2" charset="0"/>
                <a:cs typeface="Khmer MEF2" panose="02000506000000020004" pitchFamily="2" charset="0"/>
              </a:rPr>
              <a:t>ឱ្យអនុវត្តពេញលេញថវិកាកម្មវិធី (ការផ្លាស់ប្តូរប្រព័ន្ធថវិកា និងការ</a:t>
            </a:r>
            <a:r>
              <a:rPr lang="km-KH" sz="2000" spc="-70" dirty="0" smtClean="0">
                <a:latin typeface="Khmer MEF2" panose="02000506000000020004" pitchFamily="2" charset="0"/>
                <a:cs typeface="Khmer MEF2" panose="02000506000000020004" pitchFamily="2" charset="0"/>
              </a:rPr>
              <a:t>គ្រប់គ្រងទាំងមូល</a:t>
            </a:r>
            <a:r>
              <a:rPr lang="km-KH" sz="2000" spc="-70" dirty="0">
                <a:latin typeface="Khmer MEF2" panose="02000506000000020004" pitchFamily="2" charset="0"/>
                <a:cs typeface="Khmer MEF2" panose="02000506000000020004" pitchFamily="2" charset="0"/>
              </a:rPr>
              <a:t>)។</a:t>
            </a:r>
            <a:endParaRPr lang="en-US" sz="2000" spc="-70" dirty="0"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0368" y="1087692"/>
            <a:ext cx="969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តើត្រូវធ្វើយ៉ាងដូចម្តេចទើបអាចឆ្ពោះទៅរកប្រព័ន្ធ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ថវិកា</a:t>
            </a:r>
            <a:r>
              <a:rPr lang="ca-ES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 នៅឆ្នាំ</a:t>
            </a:r>
            <a:r>
              <a:rPr lang="km-KH" sz="2400" dirty="0" smtClean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២០២០</a:t>
            </a:r>
            <a:r>
              <a:rPr lang="km-KH" sz="2400" dirty="0">
                <a:solidFill>
                  <a:schemeClr val="tx2">
                    <a:lumMod val="50000"/>
                  </a:schemeClr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បាន?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0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AAE7-6AE3-4BD9-9001-2C5AF0138FE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2514600"/>
            <a:ext cx="110490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40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២. ផែនការយុទ្ធសាស្ត្រថវិកា ថវិកាកម្មវិធី </a:t>
            </a:r>
            <a:r>
              <a:rPr lang="en-US" sz="40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/>
            </a:r>
            <a:br>
              <a:rPr lang="en-US" sz="40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</a:br>
            <a:r>
              <a:rPr lang="km-KH" sz="4000" dirty="0" smtClean="0">
                <a:solidFill>
                  <a:srgbClr val="00B050"/>
                </a:solidFill>
                <a:latin typeface="Khmer MEF2" panose="02000506000000020004" pitchFamily="2" charset="0"/>
                <a:cs typeface="Khmer MEF2" panose="02000506000000020004" pitchFamily="2" charset="0"/>
              </a:rPr>
              <a:t>និងអង្គភាពថវិកា</a:t>
            </a:r>
            <a:endParaRPr lang="en-US" sz="4000" dirty="0">
              <a:solidFill>
                <a:srgbClr val="00B050"/>
              </a:solidFill>
              <a:latin typeface="Khmer MEF2" panose="02000506000000020004" pitchFamily="2" charset="0"/>
              <a:cs typeface="Khmer MEF2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2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2" id="{34BCFCD2-FA8D-4BA9-8663-09367417D959}" vid="{12B600F6-0029-44EC-A543-EEC79B6EB3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11559</TotalTime>
  <Words>2877</Words>
  <Application>Microsoft Office PowerPoint</Application>
  <PresentationFormat>Custom</PresentationFormat>
  <Paragraphs>150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Khmer MEF2</vt:lpstr>
      <vt:lpstr>FK2</vt:lpstr>
      <vt:lpstr>Khmer MEF1</vt:lpstr>
      <vt:lpstr>Wingdings</vt:lpstr>
      <vt:lpstr>Times New Roman</vt:lpstr>
      <vt:lpstr>Theme2</vt:lpstr>
      <vt:lpstr>Slide 1</vt:lpstr>
      <vt:lpstr>មាតិកានុក្រម​</vt:lpstr>
      <vt:lpstr>Slide 3</vt:lpstr>
      <vt:lpstr>ការកែទម្រង់ប្រព័ន្ធថវិកា គឺជាស្នូល នៃដំណាក់កាលទី៣ និងទី៤ នៃ​ ក.ហ.ស. </vt:lpstr>
      <vt:lpstr>១. ទិសដៅយុទ្ធសាស្ត្រ​ នៃ​ការកែទម្រង់​ប្រព័ន្ធថវិកា (១)</vt:lpstr>
      <vt:lpstr>១.ទិសដៅយុទ្ធសាស្ត្រ នៃកំណែទម្រង់ប្រព័ន្ធថវិកា (២)</vt:lpstr>
      <vt:lpstr>១​.ទិសដៅយុទ្ធសាស្ត្រ នៃការកែទម្រង់ប្រព័ន្ធថវិកា (៣)</vt:lpstr>
      <vt:lpstr>១​.ទិសដៅយុទ្ធសាស្ត្រ នៃកំណែទម្រង់ប្រព័ន្ធថវិកា (៤)</vt:lpstr>
      <vt:lpstr>២. ផែនការយុទ្ធសាស្ត្រថវិកា ថវិកាកម្មវិធី  និងអង្គភាពថវិកា</vt:lpstr>
      <vt:lpstr>Slide 10</vt:lpstr>
      <vt:lpstr>Slide 11</vt:lpstr>
      <vt:lpstr>Slide 12</vt:lpstr>
      <vt:lpstr>៣. កត្តាកំណត់ជោគជ័យ</vt:lpstr>
      <vt:lpstr>៣. កត្តាកំណត់ជោគជ័យ (១)</vt:lpstr>
      <vt:lpstr>Slide 15</vt:lpstr>
      <vt:lpstr>Slide 16</vt:lpstr>
      <vt:lpstr>Slide 17</vt:lpstr>
      <vt:lpstr>Slide 18</vt:lpstr>
      <vt:lpstr>Slide 19</vt:lpstr>
      <vt:lpstr>៤. សន្និដ្ឋាន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tpgsgIof]skftJTsduí9fOpoa kJTuT 1Ygv¢8iCMkdrpoatpgd3oad39xøp]@)!#</dc:title>
  <dc:creator>Admin</dc:creator>
  <cp:lastModifiedBy>ADMIN</cp:lastModifiedBy>
  <cp:revision>422</cp:revision>
  <cp:lastPrinted>2015-09-27T08:14:53Z</cp:lastPrinted>
  <dcterms:created xsi:type="dcterms:W3CDTF">2012-08-22T03:15:53Z</dcterms:created>
  <dcterms:modified xsi:type="dcterms:W3CDTF">2017-08-23T06:09:22Z</dcterms:modified>
</cp:coreProperties>
</file>